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2"/>
  </p:notesMasterIdLst>
  <p:sldIdLst>
    <p:sldId id="256" r:id="rId2"/>
    <p:sldId id="1967" r:id="rId3"/>
    <p:sldId id="1966" r:id="rId4"/>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18"/>
    <p:restoredTop sz="96654"/>
  </p:normalViewPr>
  <p:slideViewPr>
    <p:cSldViewPr snapToGrid="0">
      <p:cViewPr varScale="1">
        <p:scale>
          <a:sx n="128" d="100"/>
          <a:sy n="128" d="100"/>
        </p:scale>
        <p:origin x="5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0BA8E-2E31-4658-A68C-F375621CBD48}" type="datetimeFigureOut">
              <a:rPr lang="it-IT" smtClean="0"/>
              <a:t>11/02/24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AEF27-AFFC-41EC-AAAF-E009FB8688E6}" type="slidenum">
              <a:rPr lang="it-IT" smtClean="0"/>
              <a:t>‹N›</a:t>
            </a:fld>
            <a:endParaRPr lang="it-IT"/>
          </a:p>
        </p:txBody>
      </p:sp>
    </p:spTree>
    <p:extLst>
      <p:ext uri="{BB962C8B-B14F-4D97-AF65-F5344CB8AC3E}">
        <p14:creationId xmlns:p14="http://schemas.microsoft.com/office/powerpoint/2010/main" val="324244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E920950-4402-9E3B-02E4-2A68532252B4}"/>
            </a:ext>
          </a:extLst>
        </p:cNvPr>
        <p:cNvGrpSpPr/>
        <p:nvPr/>
      </p:nvGrpSpPr>
      <p:grpSpPr>
        <a:xfrm>
          <a:off x="0" y="0"/>
          <a:ext cx="0" cy="0"/>
          <a:chOff x="0" y="0"/>
          <a:chExt cx="0" cy="0"/>
        </a:xfrm>
      </p:grpSpPr>
      <p:sp>
        <p:nvSpPr>
          <p:cNvPr id="9218" name="Rectangle 6">
            <a:extLst>
              <a:ext uri="{FF2B5EF4-FFF2-40B4-BE49-F238E27FC236}">
                <a16:creationId xmlns:a16="http://schemas.microsoft.com/office/drawing/2014/main" id="{023E250B-F0F2-8FAD-FCC1-5812F665317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spcBef>
                <a:spcPct val="0"/>
              </a:spcBef>
            </a:pPr>
            <a:fld id="{00C24E84-704C-422C-B6E6-D512CC586430}" type="slidenum">
              <a:rPr lang="it-IT" altLang="it-IT" sz="1400"/>
              <a:pPr>
                <a:spcBef>
                  <a:spcPct val="0"/>
                </a:spcBef>
              </a:pPr>
              <a:t>3</a:t>
            </a:fld>
            <a:endParaRPr lang="it-IT" altLang="it-IT" sz="1400"/>
          </a:p>
        </p:txBody>
      </p:sp>
      <p:sp>
        <p:nvSpPr>
          <p:cNvPr id="9219" name="Rectangle 1">
            <a:extLst>
              <a:ext uri="{FF2B5EF4-FFF2-40B4-BE49-F238E27FC236}">
                <a16:creationId xmlns:a16="http://schemas.microsoft.com/office/drawing/2014/main" id="{4C2B8C2F-BC06-763C-AAE4-0575C9F42828}"/>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id="{8BE071FB-388D-7CC7-EBE5-D1D4EFA49FB8}"/>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latin typeface="Times New Roman" panose="02020603050405020304" pitchFamily="18" charset="0"/>
            </a:endParaRPr>
          </a:p>
        </p:txBody>
      </p:sp>
    </p:spTree>
    <p:extLst>
      <p:ext uri="{BB962C8B-B14F-4D97-AF65-F5344CB8AC3E}">
        <p14:creationId xmlns:p14="http://schemas.microsoft.com/office/powerpoint/2010/main" val="401932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914401" y="2130425"/>
            <a:ext cx="10361084" cy="1468438"/>
          </a:xfrm>
        </p:spPr>
        <p:txBody>
          <a:bodyPr/>
          <a:lstStyle/>
          <a:p>
            <a:r>
              <a:rPr lang="it-IT"/>
              <a:t>Fare clic per modificare lo stile del titolo</a:t>
            </a:r>
          </a:p>
        </p:txBody>
      </p:sp>
      <p:sp>
        <p:nvSpPr>
          <p:cNvPr id="3" name="Rectangle 2"/>
          <p:cNvSpPr>
            <a:spLocks noGrp="1" noChangeArrowheads="1"/>
          </p:cNvSpPr>
          <p:nvPr>
            <p:ph type="dt" idx="10"/>
          </p:nvPr>
        </p:nvSpPr>
        <p:spPr>
          <a:ln/>
        </p:spPr>
        <p:txBody>
          <a:bodyPr/>
          <a:lstStyle>
            <a:lvl1pPr>
              <a:defRPr/>
            </a:lvl1pPr>
          </a:lstStyle>
          <a:p>
            <a:pPr>
              <a:defRPr/>
            </a:pPr>
            <a:r>
              <a:rPr lang="it-IT" altLang="it-IT"/>
              <a:t>18/03/16</a:t>
            </a:r>
          </a:p>
        </p:txBody>
      </p:sp>
      <p:sp>
        <p:nvSpPr>
          <p:cNvPr id="4" name="Rectangle 4"/>
          <p:cNvSpPr>
            <a:spLocks noGrp="1" noChangeArrowheads="1"/>
          </p:cNvSpPr>
          <p:nvPr>
            <p:ph type="sldNum" idx="11"/>
          </p:nvPr>
        </p:nvSpPr>
        <p:spPr>
          <a:ln/>
        </p:spPr>
        <p:txBody>
          <a:bodyPr/>
          <a:lstStyle>
            <a:lvl1pPr>
              <a:defRPr/>
            </a:lvl1pPr>
          </a:lstStyle>
          <a:p>
            <a:pPr>
              <a:defRPr/>
            </a:pPr>
            <a:fld id="{73F00CFC-79D9-49D6-A538-5F63FA13ED5C}" type="slidenum">
              <a:rPr lang="it-IT" altLang="it-IT"/>
              <a:pPr>
                <a:defRPr/>
              </a:pPr>
              <a:t>‹N›</a:t>
            </a:fld>
            <a:endParaRPr lang="it-IT" altLang="it-IT"/>
          </a:p>
        </p:txBody>
      </p:sp>
    </p:spTree>
    <p:extLst>
      <p:ext uri="{BB962C8B-B14F-4D97-AF65-F5344CB8AC3E}">
        <p14:creationId xmlns:p14="http://schemas.microsoft.com/office/powerpoint/2010/main" val="392196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1160EA64-D806-43AC-9DF2-F8C432F32B4C}" type="datetimeFigureOut">
              <a:rPr lang="en-US" dirty="0"/>
              <a:t>2/11/24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2/11/24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4F7D4976-E339-4826-83B7-FBD03F55ECF8}" type="datetimeFigureOut">
              <a:rPr lang="en-US" dirty="0"/>
              <a:t>2/11/24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fld id="{D1BE4249-C0D0-4B06-8692-E8BB871AF643}" type="datetimeFigureOut">
              <a:rPr lang="en-US" dirty="0"/>
              <a:t>2/11/24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2/11/24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2/11/24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42FF9B1-868F-6C56-2FD2-2AEE5E21EF45}"/>
              </a:ext>
            </a:extLst>
          </p:cNvPr>
          <p:cNvSpPr>
            <a:spLocks noGrp="1"/>
          </p:cNvSpPr>
          <p:nvPr>
            <p:ph type="ctrTitle"/>
          </p:nvPr>
        </p:nvSpPr>
        <p:spPr>
          <a:xfrm>
            <a:off x="1600200" y="3418891"/>
            <a:ext cx="8991600" cy="1645920"/>
          </a:xfrm>
        </p:spPr>
        <p:txBody>
          <a:bodyPr>
            <a:normAutofit/>
          </a:bodyPr>
          <a:lstStyle/>
          <a:p>
            <a:r>
              <a:rPr lang="it-IT" dirty="0"/>
              <a:t>Versilia, turismo </a:t>
            </a:r>
            <a:r>
              <a:rPr lang="it-IT" dirty="0" err="1"/>
              <a:t>esperenziale</a:t>
            </a:r>
            <a:r>
              <a:rPr lang="it-IT" dirty="0"/>
              <a:t>, breve analisi </a:t>
            </a:r>
          </a:p>
        </p:txBody>
      </p:sp>
      <p:sp>
        <p:nvSpPr>
          <p:cNvPr id="3" name="Sottotitolo 2">
            <a:extLst>
              <a:ext uri="{FF2B5EF4-FFF2-40B4-BE49-F238E27FC236}">
                <a16:creationId xmlns:a16="http://schemas.microsoft.com/office/drawing/2014/main" id="{DB01BECA-769D-7AF0-5BBD-EC50294CAEE5}"/>
              </a:ext>
            </a:extLst>
          </p:cNvPr>
          <p:cNvSpPr>
            <a:spLocks noGrp="1"/>
          </p:cNvSpPr>
          <p:nvPr>
            <p:ph type="subTitle" idx="1"/>
          </p:nvPr>
        </p:nvSpPr>
        <p:spPr>
          <a:xfrm>
            <a:off x="2695194" y="5384691"/>
            <a:ext cx="6801612" cy="736976"/>
          </a:xfrm>
        </p:spPr>
        <p:txBody>
          <a:bodyPr>
            <a:normAutofit/>
          </a:bodyPr>
          <a:lstStyle/>
          <a:p>
            <a:r>
              <a:rPr lang="it-IT" dirty="0">
                <a:solidFill>
                  <a:srgbClr val="FFFFFF"/>
                </a:solidFill>
              </a:rPr>
              <a:t>Patentino dell’ospitalità – 14 febbraio 2024 – VILLA BERTELLI</a:t>
            </a:r>
          </a:p>
          <a:p>
            <a:endParaRPr lang="it-IT" dirty="0">
              <a:solidFill>
                <a:srgbClr val="FFFFFF"/>
              </a:solidFill>
            </a:endParaRPr>
          </a:p>
        </p:txBody>
      </p:sp>
      <p:pic>
        <p:nvPicPr>
          <p:cNvPr id="5" name="Immagine 4" descr="Immagine che contiene testo, Carattere, logo, Elementi grafici&#10;&#10;Descrizione generata automaticamente">
            <a:extLst>
              <a:ext uri="{FF2B5EF4-FFF2-40B4-BE49-F238E27FC236}">
                <a16:creationId xmlns:a16="http://schemas.microsoft.com/office/drawing/2014/main" id="{A93EF48E-623D-E838-D30A-A9C6676077F5}"/>
              </a:ext>
            </a:extLst>
          </p:cNvPr>
          <p:cNvPicPr>
            <a:picLocks noChangeAspect="1"/>
          </p:cNvPicPr>
          <p:nvPr/>
        </p:nvPicPr>
        <p:blipFill>
          <a:blip r:embed="rId2"/>
          <a:stretch>
            <a:fillRect/>
          </a:stretch>
        </p:blipFill>
        <p:spPr>
          <a:xfrm>
            <a:off x="3686476" y="832586"/>
            <a:ext cx="4819048" cy="2071345"/>
          </a:xfrm>
          <a:prstGeom prst="rect">
            <a:avLst/>
          </a:prstGeom>
        </p:spPr>
      </p:pic>
    </p:spTree>
    <p:extLst>
      <p:ext uri="{BB962C8B-B14F-4D97-AF65-F5344CB8AC3E}">
        <p14:creationId xmlns:p14="http://schemas.microsoft.com/office/powerpoint/2010/main" val="8859886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69A88-B7C2-D939-961D-9777255EB9FE}"/>
              </a:ext>
            </a:extLst>
          </p:cNvPr>
          <p:cNvSpPr>
            <a:spLocks noGrp="1"/>
          </p:cNvSpPr>
          <p:nvPr>
            <p:ph type="title"/>
          </p:nvPr>
        </p:nvSpPr>
        <p:spPr>
          <a:xfrm>
            <a:off x="640079" y="640079"/>
            <a:ext cx="3402531" cy="5272242"/>
          </a:xfrm>
        </p:spPr>
        <p:txBody>
          <a:bodyPr vert="horz" lIns="182880" tIns="182880" rIns="182880" bIns="182880" rtlCol="0" anchor="ctr">
            <a:normAutofit/>
          </a:bodyPr>
          <a:lstStyle/>
          <a:p>
            <a:pPr algn="l"/>
            <a:r>
              <a:rPr lang="en-US" sz="2800" b="1" dirty="0"/>
              <a:t>#</a:t>
            </a:r>
            <a:r>
              <a:rPr lang="en-US" sz="1200" b="1" i="1" u="sng" dirty="0"/>
              <a:t>turismoesperienziale</a:t>
            </a:r>
            <a:br>
              <a:rPr lang="en-US" sz="2800" dirty="0"/>
            </a:br>
            <a:br>
              <a:rPr lang="en-US" sz="2800" dirty="0"/>
            </a:br>
            <a:r>
              <a:rPr lang="en-US" sz="1600" dirty="0"/>
              <a:t>continua a vivere </a:t>
            </a:r>
            <a:r>
              <a:rPr lang="en-US" sz="1600" dirty="0" err="1"/>
              <a:t>nei</a:t>
            </a:r>
            <a:r>
              <a:rPr lang="en-US" sz="1600" dirty="0"/>
              <a:t> </a:t>
            </a:r>
            <a:r>
              <a:rPr lang="en-US" sz="1600" dirty="0" err="1"/>
              <a:t>racconti</a:t>
            </a:r>
            <a:r>
              <a:rPr lang="en-US" sz="1600" dirty="0"/>
              <a:t> post </a:t>
            </a:r>
            <a:r>
              <a:rPr lang="en-US" sz="1600" dirty="0" err="1"/>
              <a:t>viaggio</a:t>
            </a:r>
            <a:r>
              <a:rPr lang="en-US" sz="1600" dirty="0"/>
              <a:t> e </a:t>
            </a:r>
            <a:r>
              <a:rPr lang="en-US" sz="1600" dirty="0" err="1"/>
              <a:t>su</a:t>
            </a:r>
            <a:r>
              <a:rPr lang="en-US" sz="1600" dirty="0"/>
              <a:t> </a:t>
            </a:r>
            <a:r>
              <a:rPr lang="en-US" sz="1600" dirty="0" err="1"/>
              <a:t>questo</a:t>
            </a:r>
            <a:r>
              <a:rPr lang="en-US" sz="1600" dirty="0"/>
              <a:t> </a:t>
            </a:r>
            <a:r>
              <a:rPr lang="en-US" sz="1600" dirty="0" err="1"/>
              <a:t>si</a:t>
            </a:r>
            <a:r>
              <a:rPr lang="en-US" sz="1600" dirty="0"/>
              <a:t> </a:t>
            </a:r>
            <a:r>
              <a:rPr lang="en-US" sz="1600" dirty="0" err="1"/>
              <a:t>costruisce</a:t>
            </a:r>
            <a:r>
              <a:rPr lang="en-US" sz="1600" dirty="0"/>
              <a:t> un driver </a:t>
            </a:r>
            <a:r>
              <a:rPr lang="en-US" sz="1600" dirty="0" err="1"/>
              <a:t>reputazionale</a:t>
            </a:r>
            <a:r>
              <a:rPr lang="en-US" sz="1600" dirty="0"/>
              <a:t>. </a:t>
            </a:r>
            <a:r>
              <a:rPr lang="en-US" sz="1600" dirty="0" err="1"/>
              <a:t>Quanto</a:t>
            </a:r>
            <a:r>
              <a:rPr lang="en-US" sz="1600" dirty="0"/>
              <a:t> </a:t>
            </a:r>
            <a:r>
              <a:rPr lang="en-US" sz="1600" dirty="0" err="1"/>
              <a:t>meglio</a:t>
            </a:r>
            <a:r>
              <a:rPr lang="en-US" sz="1600" dirty="0"/>
              <a:t> </a:t>
            </a:r>
            <a:r>
              <a:rPr lang="en-US" sz="1600" dirty="0" err="1"/>
              <a:t>si</a:t>
            </a:r>
            <a:r>
              <a:rPr lang="en-US" sz="1600" dirty="0"/>
              <a:t> </a:t>
            </a:r>
            <a:r>
              <a:rPr lang="en-US" sz="1600" dirty="0" err="1"/>
              <a:t>sarà</a:t>
            </a:r>
            <a:r>
              <a:rPr lang="en-US" sz="1600" dirty="0"/>
              <a:t> </a:t>
            </a:r>
            <a:r>
              <a:rPr lang="en-US" sz="1600" dirty="0" err="1"/>
              <a:t>trovato</a:t>
            </a:r>
            <a:r>
              <a:rPr lang="en-US" sz="1600" dirty="0"/>
              <a:t> il turista, </a:t>
            </a:r>
            <a:r>
              <a:rPr lang="en-US" sz="1600" dirty="0" err="1"/>
              <a:t>più</a:t>
            </a:r>
            <a:r>
              <a:rPr lang="en-US" sz="1600" dirty="0"/>
              <a:t> </a:t>
            </a:r>
            <a:r>
              <a:rPr lang="en-US" sz="1600" dirty="0" err="1"/>
              <a:t>ricche</a:t>
            </a:r>
            <a:r>
              <a:rPr lang="en-US" sz="1600" dirty="0"/>
              <a:t> </a:t>
            </a:r>
            <a:r>
              <a:rPr lang="en-US" sz="1600" dirty="0" err="1"/>
              <a:t>saranno</a:t>
            </a:r>
            <a:r>
              <a:rPr lang="en-US" sz="1600" dirty="0"/>
              <a:t> state le sue </a:t>
            </a:r>
            <a:r>
              <a:rPr lang="en-US" sz="1600" dirty="0" err="1"/>
              <a:t>esperienze</a:t>
            </a:r>
            <a:r>
              <a:rPr lang="en-US" sz="1600" dirty="0"/>
              <a:t> e </a:t>
            </a:r>
            <a:r>
              <a:rPr lang="en-US" sz="1600" dirty="0" err="1"/>
              <a:t>più</a:t>
            </a:r>
            <a:r>
              <a:rPr lang="en-US" sz="1600" dirty="0"/>
              <a:t> ne </a:t>
            </a:r>
            <a:r>
              <a:rPr lang="en-US" sz="1600" dirty="0" err="1"/>
              <a:t>parlerà</a:t>
            </a:r>
            <a:r>
              <a:rPr lang="en-US" sz="1600" dirty="0"/>
              <a:t> ai </a:t>
            </a:r>
            <a:r>
              <a:rPr lang="en-US" sz="1600" dirty="0" err="1"/>
              <a:t>suoi</a:t>
            </a:r>
            <a:r>
              <a:rPr lang="en-US" sz="1600" dirty="0"/>
              <a:t> </a:t>
            </a:r>
            <a:r>
              <a:rPr lang="en-US" sz="1600" dirty="0" err="1"/>
              <a:t>contatti</a:t>
            </a:r>
            <a:r>
              <a:rPr lang="en-US" sz="1600" dirty="0"/>
              <a:t>, </a:t>
            </a:r>
            <a:r>
              <a:rPr lang="en-US" sz="1600" dirty="0" err="1"/>
              <a:t>facendo</a:t>
            </a:r>
            <a:r>
              <a:rPr lang="en-US" sz="1600" dirty="0"/>
              <a:t> </a:t>
            </a:r>
            <a:r>
              <a:rPr lang="en-US" sz="1600" dirty="0" err="1"/>
              <a:t>crescere</a:t>
            </a:r>
            <a:r>
              <a:rPr lang="en-US" sz="1600" dirty="0"/>
              <a:t> </a:t>
            </a:r>
            <a:r>
              <a:rPr lang="en-US" sz="1600" dirty="0" err="1"/>
              <a:t>l’influenza</a:t>
            </a:r>
            <a:r>
              <a:rPr lang="en-US" sz="1600" dirty="0"/>
              <a:t> del “brand</a:t>
            </a:r>
            <a:endParaRPr lang="en-US" sz="2800" dirty="0"/>
          </a:p>
        </p:txBody>
      </p:sp>
      <p:sp>
        <p:nvSpPr>
          <p:cNvPr id="4" name="Segnaposto testo 3">
            <a:extLst>
              <a:ext uri="{FF2B5EF4-FFF2-40B4-BE49-F238E27FC236}">
                <a16:creationId xmlns:a16="http://schemas.microsoft.com/office/drawing/2014/main" id="{4FEDE547-C366-4A34-1385-E6F61BC3F75C}"/>
              </a:ext>
            </a:extLst>
          </p:cNvPr>
          <p:cNvSpPr>
            <a:spLocks noGrp="1"/>
          </p:cNvSpPr>
          <p:nvPr>
            <p:ph type="body" sz="half" idx="2"/>
          </p:nvPr>
        </p:nvSpPr>
        <p:spPr>
          <a:xfrm>
            <a:off x="4672103" y="640079"/>
            <a:ext cx="6883072" cy="2834737"/>
          </a:xfrm>
        </p:spPr>
        <p:txBody>
          <a:bodyPr vert="horz" lIns="91440" tIns="45720" rIns="91440" bIns="45720" rtlCol="0">
            <a:normAutofit/>
          </a:bodyPr>
          <a:lstStyle/>
          <a:p>
            <a:pPr indent="-228600" algn="just">
              <a:buFont typeface="Arial" panose="020B0604020202020204" pitchFamily="34" charset="0"/>
              <a:buChar char="•"/>
            </a:pPr>
            <a:r>
              <a:rPr lang="en-US" sz="1600" dirty="0">
                <a:solidFill>
                  <a:schemeClr val="tx1">
                    <a:lumMod val="85000"/>
                    <a:lumOff val="15000"/>
                  </a:schemeClr>
                </a:solidFill>
              </a:rPr>
              <a:t>Google trend ci </a:t>
            </a:r>
            <a:r>
              <a:rPr lang="en-US" sz="1600" dirty="0" err="1">
                <a:solidFill>
                  <a:schemeClr val="tx1">
                    <a:lumMod val="85000"/>
                    <a:lumOff val="15000"/>
                  </a:schemeClr>
                </a:solidFill>
              </a:rPr>
              <a:t>conferma</a:t>
            </a:r>
            <a:r>
              <a:rPr lang="en-US" sz="1600" dirty="0">
                <a:solidFill>
                  <a:schemeClr val="tx1">
                    <a:lumMod val="85000"/>
                    <a:lumOff val="15000"/>
                  </a:schemeClr>
                </a:solidFill>
              </a:rPr>
              <a:t> la </a:t>
            </a:r>
            <a:r>
              <a:rPr lang="en-US" sz="1600" dirty="0" err="1">
                <a:solidFill>
                  <a:schemeClr val="tx1">
                    <a:lumMod val="85000"/>
                    <a:lumOff val="15000"/>
                  </a:schemeClr>
                </a:solidFill>
              </a:rPr>
              <a:t>stagionalità</a:t>
            </a:r>
            <a:r>
              <a:rPr lang="en-US" sz="1600" dirty="0">
                <a:solidFill>
                  <a:schemeClr val="tx1">
                    <a:lumMod val="85000"/>
                    <a:lumOff val="15000"/>
                  </a:schemeClr>
                </a:solidFill>
              </a:rPr>
              <a:t> </a:t>
            </a:r>
            <a:r>
              <a:rPr lang="en-US" sz="1600" dirty="0" err="1">
                <a:solidFill>
                  <a:schemeClr val="tx1">
                    <a:lumMod val="85000"/>
                    <a:lumOff val="15000"/>
                  </a:schemeClr>
                </a:solidFill>
              </a:rPr>
              <a:t>della</a:t>
            </a:r>
            <a:r>
              <a:rPr lang="en-US" sz="1600" dirty="0">
                <a:solidFill>
                  <a:schemeClr val="tx1">
                    <a:lumMod val="85000"/>
                    <a:lumOff val="15000"/>
                  </a:schemeClr>
                </a:solidFill>
              </a:rPr>
              <a:t> </a:t>
            </a:r>
            <a:r>
              <a:rPr lang="en-US" sz="1600" dirty="0" err="1">
                <a:solidFill>
                  <a:schemeClr val="tx1">
                    <a:lumMod val="85000"/>
                    <a:lumOff val="15000"/>
                  </a:schemeClr>
                </a:solidFill>
              </a:rPr>
              <a:t>richiesta</a:t>
            </a:r>
            <a:r>
              <a:rPr lang="en-US" sz="1600" dirty="0">
                <a:solidFill>
                  <a:schemeClr val="tx1">
                    <a:lumMod val="85000"/>
                    <a:lumOff val="15000"/>
                  </a:schemeClr>
                </a:solidFill>
              </a:rPr>
              <a:t> di “</a:t>
            </a:r>
            <a:r>
              <a:rPr lang="en-US" sz="1600" dirty="0" err="1">
                <a:solidFill>
                  <a:schemeClr val="tx1">
                    <a:lumMod val="85000"/>
                    <a:lumOff val="15000"/>
                  </a:schemeClr>
                </a:solidFill>
              </a:rPr>
              <a:t>cose</a:t>
            </a:r>
            <a:r>
              <a:rPr lang="en-US" sz="1600" dirty="0">
                <a:solidFill>
                  <a:schemeClr val="tx1">
                    <a:lumMod val="85000"/>
                    <a:lumOff val="15000"/>
                  </a:schemeClr>
                </a:solidFill>
              </a:rPr>
              <a:t> da fare”, “</a:t>
            </a:r>
            <a:r>
              <a:rPr lang="en-US" sz="1600" dirty="0" err="1">
                <a:solidFill>
                  <a:schemeClr val="tx1">
                    <a:lumMod val="85000"/>
                    <a:lumOff val="15000"/>
                  </a:schemeClr>
                </a:solidFill>
              </a:rPr>
              <a:t>esperienze</a:t>
            </a:r>
            <a:r>
              <a:rPr lang="en-US" sz="1600" dirty="0">
                <a:solidFill>
                  <a:schemeClr val="tx1">
                    <a:lumMod val="85000"/>
                    <a:lumOff val="15000"/>
                  </a:schemeClr>
                </a:solidFill>
              </a:rPr>
              <a:t> da vivere” </a:t>
            </a:r>
            <a:r>
              <a:rPr lang="en-US" sz="1600" dirty="0" err="1">
                <a:solidFill>
                  <a:schemeClr val="tx1">
                    <a:lumMod val="85000"/>
                    <a:lumOff val="15000"/>
                  </a:schemeClr>
                </a:solidFill>
              </a:rPr>
              <a:t>nella</a:t>
            </a:r>
            <a:r>
              <a:rPr lang="en-US" sz="1600" dirty="0">
                <a:solidFill>
                  <a:schemeClr val="tx1">
                    <a:lumMod val="85000"/>
                    <a:lumOff val="15000"/>
                  </a:schemeClr>
                </a:solidFill>
              </a:rPr>
              <a:t> </a:t>
            </a:r>
            <a:r>
              <a:rPr lang="en-US" sz="1600" dirty="0" err="1">
                <a:solidFill>
                  <a:schemeClr val="tx1">
                    <a:lumMod val="85000"/>
                    <a:lumOff val="15000"/>
                  </a:schemeClr>
                </a:solidFill>
              </a:rPr>
              <a:t>navigazione</a:t>
            </a:r>
            <a:r>
              <a:rPr lang="en-US" sz="1600" dirty="0">
                <a:solidFill>
                  <a:schemeClr val="tx1">
                    <a:lumMod val="85000"/>
                    <a:lumOff val="15000"/>
                  </a:schemeClr>
                </a:solidFill>
              </a:rPr>
              <a:t> web </a:t>
            </a:r>
            <a:r>
              <a:rPr lang="en-US" sz="1600" dirty="0" err="1">
                <a:solidFill>
                  <a:schemeClr val="tx1">
                    <a:lumMod val="85000"/>
                    <a:lumOff val="15000"/>
                  </a:schemeClr>
                </a:solidFill>
              </a:rPr>
              <a:t>dei</a:t>
            </a:r>
            <a:r>
              <a:rPr lang="en-US" sz="1600" dirty="0">
                <a:solidFill>
                  <a:schemeClr val="tx1">
                    <a:lumMod val="85000"/>
                    <a:lumOff val="15000"/>
                  </a:schemeClr>
                </a:solidFill>
              </a:rPr>
              <a:t> </a:t>
            </a:r>
            <a:r>
              <a:rPr lang="en-US" sz="1600" dirty="0" err="1">
                <a:solidFill>
                  <a:schemeClr val="tx1">
                    <a:lumMod val="85000"/>
                    <a:lumOff val="15000"/>
                  </a:schemeClr>
                </a:solidFill>
              </a:rPr>
              <a:t>turisti</a:t>
            </a:r>
            <a:r>
              <a:rPr lang="en-US" sz="1600" dirty="0">
                <a:solidFill>
                  <a:schemeClr val="tx1">
                    <a:lumMod val="85000"/>
                    <a:lumOff val="15000"/>
                  </a:schemeClr>
                </a:solidFill>
              </a:rPr>
              <a:t>. Dato </a:t>
            </a:r>
            <a:r>
              <a:rPr lang="en-US" sz="1600" dirty="0" err="1">
                <a:solidFill>
                  <a:schemeClr val="tx1">
                    <a:lumMod val="85000"/>
                    <a:lumOff val="15000"/>
                  </a:schemeClr>
                </a:solidFill>
              </a:rPr>
              <a:t>che</a:t>
            </a:r>
            <a:r>
              <a:rPr lang="en-US" sz="1600" dirty="0">
                <a:solidFill>
                  <a:schemeClr val="tx1">
                    <a:lumMod val="85000"/>
                    <a:lumOff val="15000"/>
                  </a:schemeClr>
                </a:solidFill>
              </a:rPr>
              <a:t> ci </a:t>
            </a:r>
            <a:r>
              <a:rPr lang="en-US" sz="1600" dirty="0" err="1">
                <a:solidFill>
                  <a:schemeClr val="tx1">
                    <a:lumMod val="85000"/>
                    <a:lumOff val="15000"/>
                  </a:schemeClr>
                </a:solidFill>
              </a:rPr>
              <a:t>dimostra</a:t>
            </a:r>
            <a:r>
              <a:rPr lang="en-US" sz="1600" dirty="0">
                <a:solidFill>
                  <a:schemeClr val="tx1">
                    <a:lumMod val="85000"/>
                    <a:lumOff val="15000"/>
                  </a:schemeClr>
                </a:solidFill>
              </a:rPr>
              <a:t> </a:t>
            </a:r>
            <a:r>
              <a:rPr lang="en-US" sz="1600" dirty="0" err="1">
                <a:solidFill>
                  <a:schemeClr val="tx1">
                    <a:lumMod val="85000"/>
                    <a:lumOff val="15000"/>
                  </a:schemeClr>
                </a:solidFill>
              </a:rPr>
              <a:t>che</a:t>
            </a:r>
            <a:r>
              <a:rPr lang="en-US" sz="1600" dirty="0">
                <a:solidFill>
                  <a:schemeClr val="tx1">
                    <a:lumMod val="85000"/>
                    <a:lumOff val="15000"/>
                  </a:schemeClr>
                </a:solidFill>
              </a:rPr>
              <a:t> </a:t>
            </a:r>
            <a:r>
              <a:rPr lang="en-US" sz="1600" dirty="0" err="1">
                <a:solidFill>
                  <a:schemeClr val="tx1">
                    <a:lumMod val="85000"/>
                    <a:lumOff val="15000"/>
                  </a:schemeClr>
                </a:solidFill>
              </a:rPr>
              <a:t>i</a:t>
            </a:r>
            <a:r>
              <a:rPr lang="en-US" sz="1600" dirty="0">
                <a:solidFill>
                  <a:schemeClr val="tx1">
                    <a:lumMod val="85000"/>
                    <a:lumOff val="15000"/>
                  </a:schemeClr>
                </a:solidFill>
              </a:rPr>
              <a:t> </a:t>
            </a:r>
            <a:r>
              <a:rPr lang="en-US" sz="1600" dirty="0" err="1">
                <a:solidFill>
                  <a:schemeClr val="tx1">
                    <a:lumMod val="85000"/>
                    <a:lumOff val="15000"/>
                  </a:schemeClr>
                </a:solidFill>
              </a:rPr>
              <a:t>cosidetti</a:t>
            </a:r>
            <a:r>
              <a:rPr lang="en-US" sz="1600" dirty="0">
                <a:solidFill>
                  <a:schemeClr val="tx1">
                    <a:lumMod val="85000"/>
                    <a:lumOff val="15000"/>
                  </a:schemeClr>
                </a:solidFill>
              </a:rPr>
              <a:t> GOAT </a:t>
            </a:r>
            <a:r>
              <a:rPr lang="en-US" sz="1600" dirty="0" err="1">
                <a:solidFill>
                  <a:schemeClr val="tx1">
                    <a:lumMod val="85000"/>
                    <a:lumOff val="15000"/>
                  </a:schemeClr>
                </a:solidFill>
              </a:rPr>
              <a:t>entrano</a:t>
            </a:r>
            <a:r>
              <a:rPr lang="en-US" sz="1600" dirty="0">
                <a:solidFill>
                  <a:schemeClr val="tx1">
                    <a:lumMod val="85000"/>
                    <a:lumOff val="15000"/>
                  </a:schemeClr>
                </a:solidFill>
              </a:rPr>
              <a:t> in </a:t>
            </a:r>
            <a:r>
              <a:rPr lang="en-US" sz="1600" dirty="0" err="1">
                <a:solidFill>
                  <a:schemeClr val="tx1">
                    <a:lumMod val="85000"/>
                    <a:lumOff val="15000"/>
                  </a:schemeClr>
                </a:solidFill>
              </a:rPr>
              <a:t>gioco</a:t>
            </a:r>
            <a:r>
              <a:rPr lang="en-US" sz="1600" dirty="0">
                <a:solidFill>
                  <a:schemeClr val="tx1">
                    <a:lumMod val="85000"/>
                    <a:lumOff val="15000"/>
                  </a:schemeClr>
                </a:solidFill>
              </a:rPr>
              <a:t> </a:t>
            </a:r>
            <a:r>
              <a:rPr lang="en-US" sz="1600" dirty="0" err="1">
                <a:solidFill>
                  <a:schemeClr val="tx1">
                    <a:lumMod val="85000"/>
                    <a:lumOff val="15000"/>
                  </a:schemeClr>
                </a:solidFill>
              </a:rPr>
              <a:t>maggiormente</a:t>
            </a:r>
            <a:r>
              <a:rPr lang="en-US" sz="1600" dirty="0">
                <a:solidFill>
                  <a:schemeClr val="tx1">
                    <a:lumMod val="85000"/>
                    <a:lumOff val="15000"/>
                  </a:schemeClr>
                </a:solidFill>
              </a:rPr>
              <a:t> </a:t>
            </a:r>
            <a:r>
              <a:rPr lang="en-US" sz="1600" dirty="0" err="1">
                <a:solidFill>
                  <a:schemeClr val="tx1">
                    <a:lumMod val="85000"/>
                    <a:lumOff val="15000"/>
                  </a:schemeClr>
                </a:solidFill>
              </a:rPr>
              <a:t>quando</a:t>
            </a:r>
            <a:r>
              <a:rPr lang="en-US" sz="1600" dirty="0">
                <a:solidFill>
                  <a:schemeClr val="tx1">
                    <a:lumMod val="85000"/>
                    <a:lumOff val="15000"/>
                  </a:schemeClr>
                </a:solidFill>
              </a:rPr>
              <a:t> </a:t>
            </a:r>
            <a:r>
              <a:rPr lang="en-US" sz="1600" dirty="0" err="1">
                <a:solidFill>
                  <a:schemeClr val="tx1">
                    <a:lumMod val="85000"/>
                    <a:lumOff val="15000"/>
                  </a:schemeClr>
                </a:solidFill>
              </a:rPr>
              <a:t>si</a:t>
            </a:r>
            <a:r>
              <a:rPr lang="en-US" sz="1600" dirty="0">
                <a:solidFill>
                  <a:schemeClr val="tx1">
                    <a:lumMod val="85000"/>
                    <a:lumOff val="15000"/>
                  </a:schemeClr>
                </a:solidFill>
              </a:rPr>
              <a:t> </a:t>
            </a:r>
            <a:r>
              <a:rPr lang="en-US" sz="1600" dirty="0" err="1">
                <a:solidFill>
                  <a:schemeClr val="tx1">
                    <a:lumMod val="85000"/>
                    <a:lumOff val="15000"/>
                  </a:schemeClr>
                </a:solidFill>
              </a:rPr>
              <a:t>programma</a:t>
            </a:r>
            <a:r>
              <a:rPr lang="en-US" sz="1600" dirty="0">
                <a:solidFill>
                  <a:schemeClr val="tx1">
                    <a:lumMod val="85000"/>
                    <a:lumOff val="15000"/>
                  </a:schemeClr>
                </a:solidFill>
              </a:rPr>
              <a:t> sotto data la </a:t>
            </a:r>
            <a:r>
              <a:rPr lang="en-US" sz="1600" dirty="0" err="1">
                <a:solidFill>
                  <a:schemeClr val="tx1">
                    <a:lumMod val="85000"/>
                    <a:lumOff val="15000"/>
                  </a:schemeClr>
                </a:solidFill>
              </a:rPr>
              <a:t>vacanza</a:t>
            </a:r>
            <a:r>
              <a:rPr lang="en-US" sz="1600" dirty="0">
                <a:solidFill>
                  <a:schemeClr val="tx1">
                    <a:lumMod val="85000"/>
                    <a:lumOff val="15000"/>
                  </a:schemeClr>
                </a:solidFill>
              </a:rPr>
              <a:t> o </a:t>
            </a:r>
            <a:r>
              <a:rPr lang="en-US" sz="1600" dirty="0" err="1">
                <a:solidFill>
                  <a:schemeClr val="tx1">
                    <a:lumMod val="85000"/>
                    <a:lumOff val="15000"/>
                  </a:schemeClr>
                </a:solidFill>
              </a:rPr>
              <a:t>quando</a:t>
            </a:r>
            <a:r>
              <a:rPr lang="en-US" sz="1600" dirty="0">
                <a:solidFill>
                  <a:schemeClr val="tx1">
                    <a:lumMod val="85000"/>
                    <a:lumOff val="15000"/>
                  </a:schemeClr>
                </a:solidFill>
              </a:rPr>
              <a:t> I </a:t>
            </a:r>
            <a:r>
              <a:rPr lang="en-US" sz="1600" dirty="0" err="1">
                <a:solidFill>
                  <a:schemeClr val="tx1">
                    <a:lumMod val="85000"/>
                    <a:lumOff val="15000"/>
                  </a:schemeClr>
                </a:solidFill>
              </a:rPr>
              <a:t>turisti</a:t>
            </a:r>
            <a:r>
              <a:rPr lang="en-US" sz="1600" dirty="0">
                <a:solidFill>
                  <a:schemeClr val="tx1">
                    <a:lumMod val="85000"/>
                    <a:lumOff val="15000"/>
                  </a:schemeClr>
                </a:solidFill>
              </a:rPr>
              <a:t> </a:t>
            </a:r>
            <a:r>
              <a:rPr lang="en-US" sz="1600" dirty="0" err="1">
                <a:solidFill>
                  <a:schemeClr val="tx1">
                    <a:lumMod val="85000"/>
                    <a:lumOff val="15000"/>
                  </a:schemeClr>
                </a:solidFill>
              </a:rPr>
              <a:t>sono</a:t>
            </a:r>
            <a:r>
              <a:rPr lang="en-US" sz="1600" dirty="0">
                <a:solidFill>
                  <a:schemeClr val="tx1">
                    <a:lumMod val="85000"/>
                    <a:lumOff val="15000"/>
                  </a:schemeClr>
                </a:solidFill>
              </a:rPr>
              <a:t> </a:t>
            </a:r>
            <a:r>
              <a:rPr lang="en-US" sz="1600" dirty="0" err="1">
                <a:solidFill>
                  <a:schemeClr val="tx1">
                    <a:lumMod val="85000"/>
                    <a:lumOff val="15000"/>
                  </a:schemeClr>
                </a:solidFill>
              </a:rPr>
              <a:t>già</a:t>
            </a:r>
            <a:r>
              <a:rPr lang="en-US" sz="1600" dirty="0">
                <a:solidFill>
                  <a:schemeClr val="tx1">
                    <a:lumMod val="85000"/>
                    <a:lumOff val="15000"/>
                  </a:schemeClr>
                </a:solidFill>
              </a:rPr>
              <a:t> </a:t>
            </a:r>
            <a:r>
              <a:rPr lang="en-US" sz="1600" dirty="0" err="1">
                <a:solidFill>
                  <a:schemeClr val="tx1">
                    <a:lumMod val="85000"/>
                    <a:lumOff val="15000"/>
                  </a:schemeClr>
                </a:solidFill>
              </a:rPr>
              <a:t>sul</a:t>
            </a:r>
            <a:r>
              <a:rPr lang="en-US" sz="1600" dirty="0">
                <a:solidFill>
                  <a:schemeClr val="tx1">
                    <a:lumMod val="85000"/>
                    <a:lumOff val="15000"/>
                  </a:schemeClr>
                </a:solidFill>
              </a:rPr>
              <a:t> </a:t>
            </a:r>
            <a:r>
              <a:rPr lang="en-US" sz="1600" dirty="0" err="1">
                <a:solidFill>
                  <a:schemeClr val="tx1">
                    <a:lumMod val="85000"/>
                    <a:lumOff val="15000"/>
                  </a:schemeClr>
                </a:solidFill>
              </a:rPr>
              <a:t>posto</a:t>
            </a:r>
            <a:r>
              <a:rPr lang="en-US" sz="1600" dirty="0">
                <a:solidFill>
                  <a:schemeClr val="tx1">
                    <a:lumMod val="85000"/>
                    <a:lumOff val="15000"/>
                  </a:schemeClr>
                </a:solidFill>
              </a:rPr>
              <a:t>. La </a:t>
            </a:r>
            <a:r>
              <a:rPr lang="en-US" sz="1600" dirty="0" err="1">
                <a:solidFill>
                  <a:schemeClr val="tx1">
                    <a:lumMod val="85000"/>
                    <a:lumOff val="15000"/>
                  </a:schemeClr>
                </a:solidFill>
              </a:rPr>
              <a:t>conclusione</a:t>
            </a:r>
            <a:r>
              <a:rPr lang="en-US" sz="1600" dirty="0">
                <a:solidFill>
                  <a:schemeClr val="tx1">
                    <a:lumMod val="85000"/>
                    <a:lumOff val="15000"/>
                  </a:schemeClr>
                </a:solidFill>
              </a:rPr>
              <a:t> di </a:t>
            </a:r>
            <a:r>
              <a:rPr lang="en-US" sz="1600" dirty="0" err="1">
                <a:solidFill>
                  <a:schemeClr val="tx1">
                    <a:lumMod val="85000"/>
                    <a:lumOff val="15000"/>
                  </a:schemeClr>
                </a:solidFill>
              </a:rPr>
              <a:t>questa</a:t>
            </a:r>
            <a:r>
              <a:rPr lang="en-US" sz="1600" dirty="0">
                <a:solidFill>
                  <a:schemeClr val="tx1">
                    <a:lumMod val="85000"/>
                    <a:lumOff val="15000"/>
                  </a:schemeClr>
                </a:solidFill>
              </a:rPr>
              <a:t> </a:t>
            </a:r>
            <a:r>
              <a:rPr lang="en-US" sz="1600" dirty="0" err="1">
                <a:solidFill>
                  <a:schemeClr val="tx1">
                    <a:lumMod val="85000"/>
                    <a:lumOff val="15000"/>
                  </a:schemeClr>
                </a:solidFill>
              </a:rPr>
              <a:t>analisi</a:t>
            </a:r>
            <a:r>
              <a:rPr lang="en-US" sz="1600" dirty="0">
                <a:solidFill>
                  <a:schemeClr val="tx1">
                    <a:lumMod val="85000"/>
                    <a:lumOff val="15000"/>
                  </a:schemeClr>
                </a:solidFill>
              </a:rPr>
              <a:t> ci porta a </a:t>
            </a:r>
            <a:r>
              <a:rPr lang="en-US" sz="1600" dirty="0" err="1">
                <a:solidFill>
                  <a:schemeClr val="tx1">
                    <a:lumMod val="85000"/>
                    <a:lumOff val="15000"/>
                  </a:schemeClr>
                </a:solidFill>
              </a:rPr>
              <a:t>ragionare</a:t>
            </a:r>
            <a:r>
              <a:rPr lang="en-US" sz="1600" dirty="0">
                <a:solidFill>
                  <a:schemeClr val="tx1">
                    <a:lumMod val="85000"/>
                    <a:lumOff val="15000"/>
                  </a:schemeClr>
                </a:solidFill>
              </a:rPr>
              <a:t> </a:t>
            </a:r>
            <a:r>
              <a:rPr lang="en-US" sz="1600" dirty="0" err="1">
                <a:solidFill>
                  <a:schemeClr val="tx1">
                    <a:lumMod val="85000"/>
                    <a:lumOff val="15000"/>
                  </a:schemeClr>
                </a:solidFill>
              </a:rPr>
              <a:t>su</a:t>
            </a:r>
            <a:r>
              <a:rPr lang="en-US" sz="1600" dirty="0">
                <a:solidFill>
                  <a:schemeClr val="tx1">
                    <a:lumMod val="85000"/>
                    <a:lumOff val="15000"/>
                  </a:schemeClr>
                </a:solidFill>
              </a:rPr>
              <a:t> </a:t>
            </a:r>
            <a:r>
              <a:rPr lang="en-US" sz="1600" dirty="0" err="1">
                <a:solidFill>
                  <a:schemeClr val="tx1">
                    <a:lumMod val="85000"/>
                    <a:lumOff val="15000"/>
                  </a:schemeClr>
                </a:solidFill>
              </a:rPr>
              <a:t>alcune</a:t>
            </a:r>
            <a:r>
              <a:rPr lang="en-US" sz="1600" dirty="0">
                <a:solidFill>
                  <a:schemeClr val="tx1">
                    <a:lumMod val="85000"/>
                    <a:lumOff val="15000"/>
                  </a:schemeClr>
                </a:solidFill>
              </a:rPr>
              <a:t> </a:t>
            </a:r>
            <a:r>
              <a:rPr lang="en-US" sz="1600" dirty="0" err="1">
                <a:solidFill>
                  <a:schemeClr val="tx1">
                    <a:lumMod val="85000"/>
                    <a:lumOff val="15000"/>
                  </a:schemeClr>
                </a:solidFill>
              </a:rPr>
              <a:t>metriche</a:t>
            </a:r>
            <a:r>
              <a:rPr lang="en-US" sz="1600" dirty="0">
                <a:solidFill>
                  <a:schemeClr val="tx1">
                    <a:lumMod val="85000"/>
                    <a:lumOff val="15000"/>
                  </a:schemeClr>
                </a:solidFill>
              </a:rPr>
              <a:t> </a:t>
            </a:r>
            <a:r>
              <a:rPr lang="en-US" sz="1600" dirty="0" err="1">
                <a:solidFill>
                  <a:schemeClr val="tx1">
                    <a:lumMod val="85000"/>
                    <a:lumOff val="15000"/>
                  </a:schemeClr>
                </a:solidFill>
              </a:rPr>
              <a:t>emerse</a:t>
            </a:r>
            <a:r>
              <a:rPr lang="en-US" sz="1600" dirty="0">
                <a:solidFill>
                  <a:schemeClr val="tx1">
                    <a:lumMod val="85000"/>
                    <a:lumOff val="15000"/>
                  </a:schemeClr>
                </a:solidFill>
              </a:rPr>
              <a:t> : la Versilia ha </a:t>
            </a:r>
          </a:p>
          <a:p>
            <a:pPr indent="-228600" algn="just">
              <a:buFont typeface="Arial" panose="020B0604020202020204" pitchFamily="34" charset="0"/>
              <a:buChar char="•"/>
            </a:pPr>
            <a:r>
              <a:rPr lang="en-US" sz="1600" dirty="0" err="1">
                <a:solidFill>
                  <a:schemeClr val="tx1">
                    <a:lumMod val="85000"/>
                    <a:lumOff val="15000"/>
                  </a:schemeClr>
                </a:solidFill>
              </a:rPr>
              <a:t>una</a:t>
            </a:r>
            <a:r>
              <a:rPr lang="en-US" sz="1600" dirty="0">
                <a:solidFill>
                  <a:schemeClr val="tx1">
                    <a:lumMod val="85000"/>
                    <a:lumOff val="15000"/>
                  </a:schemeClr>
                </a:solidFill>
              </a:rPr>
              <a:t> </a:t>
            </a:r>
            <a:r>
              <a:rPr lang="en-US" sz="1600" dirty="0" err="1">
                <a:solidFill>
                  <a:schemeClr val="tx1">
                    <a:lumMod val="85000"/>
                    <a:lumOff val="15000"/>
                  </a:schemeClr>
                </a:solidFill>
              </a:rPr>
              <a:t>offerta</a:t>
            </a:r>
            <a:r>
              <a:rPr lang="en-US" sz="1600" dirty="0">
                <a:solidFill>
                  <a:schemeClr val="tx1">
                    <a:lumMod val="85000"/>
                    <a:lumOff val="15000"/>
                  </a:schemeClr>
                </a:solidFill>
              </a:rPr>
              <a:t> </a:t>
            </a:r>
            <a:r>
              <a:rPr lang="en-US" sz="1600" dirty="0" err="1">
                <a:solidFill>
                  <a:schemeClr val="tx1">
                    <a:lumMod val="85000"/>
                    <a:lumOff val="15000"/>
                  </a:schemeClr>
                </a:solidFill>
              </a:rPr>
              <a:t>che</a:t>
            </a:r>
            <a:r>
              <a:rPr lang="en-US" sz="1600" dirty="0">
                <a:solidFill>
                  <a:schemeClr val="tx1">
                    <a:lumMod val="85000"/>
                    <a:lumOff val="15000"/>
                  </a:schemeClr>
                </a:solidFill>
              </a:rPr>
              <a:t> </a:t>
            </a:r>
            <a:r>
              <a:rPr lang="en-US" sz="1600" dirty="0" err="1">
                <a:solidFill>
                  <a:schemeClr val="tx1">
                    <a:lumMod val="85000"/>
                    <a:lumOff val="15000"/>
                  </a:schemeClr>
                </a:solidFill>
              </a:rPr>
              <a:t>risponde</a:t>
            </a:r>
            <a:r>
              <a:rPr lang="en-US" sz="1600" dirty="0">
                <a:solidFill>
                  <a:schemeClr val="tx1">
                    <a:lumMod val="85000"/>
                    <a:lumOff val="15000"/>
                  </a:schemeClr>
                </a:solidFill>
              </a:rPr>
              <a:t> ai 7 </a:t>
            </a:r>
            <a:r>
              <a:rPr lang="en-US" sz="1600" dirty="0" err="1">
                <a:solidFill>
                  <a:schemeClr val="tx1">
                    <a:lumMod val="85000"/>
                    <a:lumOff val="15000"/>
                  </a:schemeClr>
                </a:solidFill>
              </a:rPr>
              <a:t>gruppi</a:t>
            </a:r>
            <a:r>
              <a:rPr lang="en-US" sz="1600" dirty="0">
                <a:solidFill>
                  <a:schemeClr val="tx1">
                    <a:lumMod val="85000"/>
                    <a:lumOff val="15000"/>
                  </a:schemeClr>
                </a:solidFill>
              </a:rPr>
              <a:t> di ‘</a:t>
            </a:r>
            <a:r>
              <a:rPr lang="en-US" sz="1600" dirty="0" err="1">
                <a:solidFill>
                  <a:schemeClr val="tx1">
                    <a:lumMod val="85000"/>
                    <a:lumOff val="15000"/>
                  </a:schemeClr>
                </a:solidFill>
              </a:rPr>
              <a:t>esperienza</a:t>
            </a:r>
            <a:r>
              <a:rPr lang="en-US" sz="1600" dirty="0">
                <a:solidFill>
                  <a:schemeClr val="tx1">
                    <a:lumMod val="85000"/>
                    <a:lumOff val="15000"/>
                  </a:schemeClr>
                </a:solidFill>
              </a:rPr>
              <a:t>’</a:t>
            </a:r>
          </a:p>
          <a:p>
            <a:pPr indent="-228600" algn="just">
              <a:buFont typeface="Arial" panose="020B0604020202020204" pitchFamily="34" charset="0"/>
              <a:buChar char="•"/>
            </a:pPr>
            <a:r>
              <a:rPr lang="en-US" sz="1600" dirty="0">
                <a:solidFill>
                  <a:schemeClr val="tx1">
                    <a:lumMod val="85000"/>
                    <a:lumOff val="15000"/>
                  </a:schemeClr>
                </a:solidFill>
              </a:rPr>
              <a:t>ha un </a:t>
            </a:r>
            <a:r>
              <a:rPr lang="en-US" sz="1600" dirty="0" err="1">
                <a:solidFill>
                  <a:schemeClr val="tx1">
                    <a:lumMod val="85000"/>
                    <a:lumOff val="15000"/>
                  </a:schemeClr>
                </a:solidFill>
              </a:rPr>
              <a:t>potenziale</a:t>
            </a:r>
            <a:r>
              <a:rPr lang="en-US" sz="1600" dirty="0">
                <a:solidFill>
                  <a:schemeClr val="tx1">
                    <a:lumMod val="85000"/>
                    <a:lumOff val="15000"/>
                  </a:schemeClr>
                </a:solidFill>
              </a:rPr>
              <a:t> di </a:t>
            </a:r>
            <a:r>
              <a:rPr lang="en-US" sz="1600" dirty="0" err="1">
                <a:solidFill>
                  <a:schemeClr val="tx1">
                    <a:lumMod val="85000"/>
                    <a:lumOff val="15000"/>
                  </a:schemeClr>
                </a:solidFill>
              </a:rPr>
              <a:t>crescita</a:t>
            </a:r>
            <a:r>
              <a:rPr lang="en-US" sz="1600" dirty="0">
                <a:solidFill>
                  <a:schemeClr val="tx1">
                    <a:lumMod val="85000"/>
                    <a:lumOff val="15000"/>
                  </a:schemeClr>
                </a:solidFill>
              </a:rPr>
              <a:t> </a:t>
            </a:r>
            <a:r>
              <a:rPr lang="en-US" sz="1600" dirty="0" err="1">
                <a:solidFill>
                  <a:schemeClr val="tx1">
                    <a:lumMod val="85000"/>
                    <a:lumOff val="15000"/>
                  </a:schemeClr>
                </a:solidFill>
              </a:rPr>
              <a:t>notevole</a:t>
            </a:r>
            <a:endParaRPr lang="en-US" sz="1600" dirty="0">
              <a:solidFill>
                <a:schemeClr val="tx1">
                  <a:lumMod val="85000"/>
                  <a:lumOff val="15000"/>
                </a:schemeClr>
              </a:solidFill>
            </a:endParaRPr>
          </a:p>
          <a:p>
            <a:pPr indent="-228600" algn="just">
              <a:buFont typeface="Arial" panose="020B0604020202020204" pitchFamily="34" charset="0"/>
              <a:buChar char="•"/>
            </a:pPr>
            <a:r>
              <a:rPr lang="en-US" sz="1600" dirty="0" err="1">
                <a:solidFill>
                  <a:schemeClr val="tx1">
                    <a:lumMod val="85000"/>
                    <a:lumOff val="15000"/>
                  </a:schemeClr>
                </a:solidFill>
              </a:rPr>
              <a:t>i</a:t>
            </a:r>
            <a:r>
              <a:rPr lang="en-US" sz="1600" dirty="0">
                <a:solidFill>
                  <a:schemeClr val="tx1">
                    <a:lumMod val="85000"/>
                    <a:lumOff val="15000"/>
                  </a:schemeClr>
                </a:solidFill>
              </a:rPr>
              <a:t> </a:t>
            </a:r>
            <a:r>
              <a:rPr lang="en-US" sz="1600" dirty="0" err="1">
                <a:solidFill>
                  <a:schemeClr val="tx1">
                    <a:lumMod val="85000"/>
                    <a:lumOff val="15000"/>
                  </a:schemeClr>
                </a:solidFill>
              </a:rPr>
              <a:t>dati</a:t>
            </a:r>
            <a:r>
              <a:rPr lang="en-US" sz="1600" dirty="0">
                <a:solidFill>
                  <a:schemeClr val="tx1">
                    <a:lumMod val="85000"/>
                    <a:lumOff val="15000"/>
                  </a:schemeClr>
                </a:solidFill>
              </a:rPr>
              <a:t> </a:t>
            </a:r>
            <a:r>
              <a:rPr lang="en-US" sz="1600" dirty="0" err="1">
                <a:solidFill>
                  <a:schemeClr val="tx1">
                    <a:lumMod val="85000"/>
                    <a:lumOff val="15000"/>
                  </a:schemeClr>
                </a:solidFill>
              </a:rPr>
              <a:t>dimostrano</a:t>
            </a:r>
            <a:r>
              <a:rPr lang="en-US" sz="1600" dirty="0">
                <a:solidFill>
                  <a:schemeClr val="tx1">
                    <a:lumMod val="85000"/>
                    <a:lumOff val="15000"/>
                  </a:schemeClr>
                </a:solidFill>
              </a:rPr>
              <a:t> </a:t>
            </a:r>
            <a:r>
              <a:rPr lang="en-US" sz="1600" dirty="0" err="1">
                <a:solidFill>
                  <a:schemeClr val="tx1">
                    <a:lumMod val="85000"/>
                    <a:lumOff val="15000"/>
                  </a:schemeClr>
                </a:solidFill>
              </a:rPr>
              <a:t>l’obbligo</a:t>
            </a:r>
            <a:r>
              <a:rPr lang="en-US" sz="1600" dirty="0">
                <a:solidFill>
                  <a:schemeClr val="tx1">
                    <a:lumMod val="85000"/>
                    <a:lumOff val="15000"/>
                  </a:schemeClr>
                </a:solidFill>
              </a:rPr>
              <a:t> di </a:t>
            </a:r>
            <a:r>
              <a:rPr lang="en-US" sz="1600" dirty="0" err="1">
                <a:solidFill>
                  <a:schemeClr val="tx1">
                    <a:lumMod val="85000"/>
                    <a:lumOff val="15000"/>
                  </a:schemeClr>
                </a:solidFill>
              </a:rPr>
              <a:t>innovare</a:t>
            </a:r>
            <a:r>
              <a:rPr lang="en-US" sz="1600" dirty="0">
                <a:solidFill>
                  <a:schemeClr val="tx1">
                    <a:lumMod val="85000"/>
                    <a:lumOff val="15000"/>
                  </a:schemeClr>
                </a:solidFill>
              </a:rPr>
              <a:t> in </a:t>
            </a:r>
            <a:r>
              <a:rPr lang="en-US" sz="1600" dirty="0" err="1">
                <a:solidFill>
                  <a:schemeClr val="tx1">
                    <a:lumMod val="85000"/>
                    <a:lumOff val="15000"/>
                  </a:schemeClr>
                </a:solidFill>
              </a:rPr>
              <a:t>alcuni</a:t>
            </a:r>
            <a:r>
              <a:rPr lang="en-US" sz="1600" dirty="0">
                <a:solidFill>
                  <a:schemeClr val="tx1">
                    <a:lumMod val="85000"/>
                    <a:lumOff val="15000"/>
                  </a:schemeClr>
                </a:solidFill>
              </a:rPr>
              <a:t> </a:t>
            </a:r>
            <a:r>
              <a:rPr lang="en-US" sz="1600" dirty="0" err="1">
                <a:solidFill>
                  <a:schemeClr val="tx1">
                    <a:lumMod val="85000"/>
                    <a:lumOff val="15000"/>
                  </a:schemeClr>
                </a:solidFill>
              </a:rPr>
              <a:t>mercati</a:t>
            </a:r>
            <a:r>
              <a:rPr lang="en-US" sz="1600" dirty="0">
                <a:solidFill>
                  <a:schemeClr val="tx1">
                    <a:lumMod val="85000"/>
                    <a:lumOff val="15000"/>
                  </a:schemeClr>
                </a:solidFill>
              </a:rPr>
              <a:t> </a:t>
            </a:r>
            <a:r>
              <a:rPr lang="en-US" sz="1600" dirty="0" err="1">
                <a:solidFill>
                  <a:schemeClr val="tx1">
                    <a:lumMod val="85000"/>
                    <a:lumOff val="15000"/>
                  </a:schemeClr>
                </a:solidFill>
              </a:rPr>
              <a:t>digitali</a:t>
            </a:r>
            <a:r>
              <a:rPr lang="en-US" sz="1600" dirty="0">
                <a:solidFill>
                  <a:schemeClr val="tx1">
                    <a:lumMod val="85000"/>
                    <a:lumOff val="15000"/>
                  </a:schemeClr>
                </a:solidFill>
              </a:rPr>
              <a:t> e </a:t>
            </a:r>
            <a:r>
              <a:rPr lang="en-US" sz="1600" dirty="0" err="1">
                <a:solidFill>
                  <a:schemeClr val="tx1">
                    <a:lumMod val="85000"/>
                    <a:lumOff val="15000"/>
                  </a:schemeClr>
                </a:solidFill>
              </a:rPr>
              <a:t>mettere</a:t>
            </a:r>
            <a:r>
              <a:rPr lang="en-US" sz="1600" dirty="0">
                <a:solidFill>
                  <a:schemeClr val="tx1">
                    <a:lumMod val="85000"/>
                    <a:lumOff val="15000"/>
                  </a:schemeClr>
                </a:solidFill>
              </a:rPr>
              <a:t> a </a:t>
            </a:r>
            <a:r>
              <a:rPr lang="en-US" sz="1600" dirty="0" err="1">
                <a:solidFill>
                  <a:schemeClr val="tx1">
                    <a:lumMod val="85000"/>
                    <a:lumOff val="15000"/>
                  </a:schemeClr>
                </a:solidFill>
              </a:rPr>
              <a:t>sistema</a:t>
            </a:r>
            <a:r>
              <a:rPr lang="en-US" sz="1600" dirty="0">
                <a:solidFill>
                  <a:schemeClr val="tx1">
                    <a:lumMod val="85000"/>
                    <a:lumOff val="15000"/>
                  </a:schemeClr>
                </a:solidFill>
              </a:rPr>
              <a:t> </a:t>
            </a:r>
            <a:r>
              <a:rPr lang="en-US" sz="1600" dirty="0" err="1">
                <a:solidFill>
                  <a:schemeClr val="tx1">
                    <a:lumMod val="85000"/>
                    <a:lumOff val="15000"/>
                  </a:schemeClr>
                </a:solidFill>
              </a:rPr>
              <a:t>una</a:t>
            </a:r>
            <a:r>
              <a:rPr lang="en-US" sz="1600" dirty="0">
                <a:solidFill>
                  <a:schemeClr val="tx1">
                    <a:lumMod val="85000"/>
                    <a:lumOff val="15000"/>
                  </a:schemeClr>
                </a:solidFill>
              </a:rPr>
              <a:t> </a:t>
            </a:r>
            <a:r>
              <a:rPr lang="en-US" sz="1600" dirty="0" err="1">
                <a:solidFill>
                  <a:schemeClr val="tx1">
                    <a:lumMod val="85000"/>
                    <a:lumOff val="15000"/>
                  </a:schemeClr>
                </a:solidFill>
              </a:rPr>
              <a:t>narrazione</a:t>
            </a:r>
            <a:r>
              <a:rPr lang="en-US" sz="1600" dirty="0">
                <a:solidFill>
                  <a:schemeClr val="tx1">
                    <a:lumMod val="85000"/>
                    <a:lumOff val="15000"/>
                  </a:schemeClr>
                </a:solidFill>
              </a:rPr>
              <a:t> </a:t>
            </a:r>
            <a:r>
              <a:rPr lang="en-US" sz="1600" dirty="0" err="1">
                <a:solidFill>
                  <a:schemeClr val="tx1">
                    <a:lumMod val="85000"/>
                    <a:lumOff val="15000"/>
                  </a:schemeClr>
                </a:solidFill>
              </a:rPr>
              <a:t>d’area</a:t>
            </a:r>
            <a:r>
              <a:rPr lang="en-US" sz="1600" dirty="0">
                <a:solidFill>
                  <a:schemeClr val="tx1">
                    <a:lumMod val="85000"/>
                    <a:lumOff val="15000"/>
                  </a:schemeClr>
                </a:solidFill>
              </a:rPr>
              <a:t>. </a:t>
            </a:r>
          </a:p>
        </p:txBody>
      </p:sp>
      <p:pic>
        <p:nvPicPr>
          <p:cNvPr id="6" name="Segnaposto contenuto 5" descr="Immagine che contiene linea, Diagramma, Carattere, schermata&#10;&#10;Descrizione generata automaticamente">
            <a:extLst>
              <a:ext uri="{FF2B5EF4-FFF2-40B4-BE49-F238E27FC236}">
                <a16:creationId xmlns:a16="http://schemas.microsoft.com/office/drawing/2014/main" id="{F681D58E-2DCA-9F70-1A3F-A9A26D3C8E06}"/>
              </a:ext>
            </a:extLst>
          </p:cNvPr>
          <p:cNvPicPr>
            <a:picLocks noGrp="1" noChangeAspect="1"/>
          </p:cNvPicPr>
          <p:nvPr>
            <p:ph idx="1"/>
          </p:nvPr>
        </p:nvPicPr>
        <p:blipFill>
          <a:blip r:embed="rId2"/>
          <a:stretch>
            <a:fillRect/>
          </a:stretch>
        </p:blipFill>
        <p:spPr>
          <a:xfrm>
            <a:off x="4672103" y="3686783"/>
            <a:ext cx="6879818" cy="2203878"/>
          </a:xfrm>
          <a:prstGeom prst="rect">
            <a:avLst/>
          </a:prstGeom>
          <a:ln w="31750" cap="sq">
            <a:solidFill>
              <a:srgbClr val="FFFFFF"/>
            </a:solidFill>
            <a:miter lim="800000"/>
          </a:ln>
        </p:spPr>
      </p:pic>
    </p:spTree>
    <p:extLst>
      <p:ext uri="{BB962C8B-B14F-4D97-AF65-F5344CB8AC3E}">
        <p14:creationId xmlns:p14="http://schemas.microsoft.com/office/powerpoint/2010/main" val="333939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1DC9D-7A6D-68CA-40CF-85FE8C2D7DCD}"/>
              </a:ext>
            </a:extLst>
          </p:cNvPr>
          <p:cNvSpPr>
            <a:spLocks noGrp="1"/>
          </p:cNvSpPr>
          <p:nvPr>
            <p:ph type="title"/>
          </p:nvPr>
        </p:nvSpPr>
        <p:spPr/>
        <p:txBody>
          <a:bodyPr>
            <a:normAutofit fontScale="90000"/>
          </a:bodyPr>
          <a:lstStyle/>
          <a:p>
            <a:r>
              <a:rPr lang="it-IT" dirty="0"/>
              <a:t>IL TURISMO, PILASTRO DELL’ECONOMIA DELL’ESPERIENZA</a:t>
            </a:r>
          </a:p>
        </p:txBody>
      </p:sp>
      <p:pic>
        <p:nvPicPr>
          <p:cNvPr id="6" name="Segnaposto contenuto 5">
            <a:extLst>
              <a:ext uri="{FF2B5EF4-FFF2-40B4-BE49-F238E27FC236}">
                <a16:creationId xmlns:a16="http://schemas.microsoft.com/office/drawing/2014/main" id="{1CD4A736-94FA-007D-D622-D5B81E57F17C}"/>
              </a:ext>
            </a:extLst>
          </p:cNvPr>
          <p:cNvPicPr>
            <a:picLocks noGrp="1" noChangeAspect="1"/>
          </p:cNvPicPr>
          <p:nvPr>
            <p:ph idx="1"/>
          </p:nvPr>
        </p:nvPicPr>
        <p:blipFill>
          <a:blip r:embed="rId2"/>
          <a:stretch>
            <a:fillRect/>
          </a:stretch>
        </p:blipFill>
        <p:spPr>
          <a:xfrm>
            <a:off x="6284844" y="-926251"/>
            <a:ext cx="5612297" cy="7481653"/>
          </a:xfrm>
        </p:spPr>
      </p:pic>
      <p:sp>
        <p:nvSpPr>
          <p:cNvPr id="4" name="Segnaposto testo 3">
            <a:extLst>
              <a:ext uri="{FF2B5EF4-FFF2-40B4-BE49-F238E27FC236}">
                <a16:creationId xmlns:a16="http://schemas.microsoft.com/office/drawing/2014/main" id="{78B9988D-9A4E-EF71-023B-30917CDB555F}"/>
              </a:ext>
            </a:extLst>
          </p:cNvPr>
          <p:cNvSpPr>
            <a:spLocks noGrp="1"/>
          </p:cNvSpPr>
          <p:nvPr>
            <p:ph type="body" sz="half" idx="2"/>
          </p:nvPr>
        </p:nvSpPr>
        <p:spPr/>
        <p:txBody>
          <a:bodyPr>
            <a:normAutofit/>
          </a:bodyPr>
          <a:lstStyle/>
          <a:p>
            <a:r>
              <a:rPr lang="it-IT" sz="1200" dirty="0"/>
              <a:t>il concetto della “Experience Economy” si costruisce lavorando oltre le leve del prezzo e del prodotto, costruendo soprattutto  esperienze coinvolgenti e memorabili in grado di conquistare e dunque fidelizzare il proprio cliente.</a:t>
            </a:r>
          </a:p>
          <a:p>
            <a:r>
              <a:rPr lang="it-IT" sz="1200" dirty="0"/>
              <a:t>In quest’ottica la creazione di valore economico non comporta beneficio a vantaggio esclusivo dell’azienda che confeziona il prodotto esperienziale, ma si riflette positiva- mente sul Sistema Paese con impatti rilevanti.</a:t>
            </a:r>
          </a:p>
        </p:txBody>
      </p:sp>
    </p:spTree>
    <p:extLst>
      <p:ext uri="{BB962C8B-B14F-4D97-AF65-F5344CB8AC3E}">
        <p14:creationId xmlns:p14="http://schemas.microsoft.com/office/powerpoint/2010/main" val="176269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8FFAE-8777-1A08-2BA7-D61CF12AB05B}"/>
            </a:ext>
          </a:extLst>
        </p:cNvPr>
        <p:cNvGrpSpPr/>
        <p:nvPr/>
      </p:nvGrpSpPr>
      <p:grpSpPr>
        <a:xfrm>
          <a:off x="0" y="0"/>
          <a:ext cx="0" cy="0"/>
          <a:chOff x="0" y="0"/>
          <a:chExt cx="0" cy="0"/>
        </a:xfrm>
      </p:grpSpPr>
      <p:sp>
        <p:nvSpPr>
          <p:cNvPr id="8194" name="Rectangle 1">
            <a:extLst>
              <a:ext uri="{FF2B5EF4-FFF2-40B4-BE49-F238E27FC236}">
                <a16:creationId xmlns:a16="http://schemas.microsoft.com/office/drawing/2014/main" id="{79B81613-5783-6960-CF22-3D808B046CC4}"/>
              </a:ext>
            </a:extLst>
          </p:cNvPr>
          <p:cNvSpPr>
            <a:spLocks noGrp="1" noChangeArrowheads="1"/>
          </p:cNvSpPr>
          <p:nvPr>
            <p:ph type="title" idx="4294967295"/>
          </p:nvPr>
        </p:nvSpPr>
        <p:spPr>
          <a:xfrm>
            <a:off x="1636713" y="260351"/>
            <a:ext cx="8856662" cy="908050"/>
          </a:xfrm>
        </p:spPr>
        <p:txBody>
          <a:bodyPr>
            <a:normAutofit fontScale="90000"/>
          </a:bodyPr>
          <a:lstStyle/>
          <a:p>
            <a:pPr algn="ctr">
              <a:lnSpc>
                <a:spcPct val="100000"/>
              </a:lnSpc>
              <a:tabLst>
                <a:tab pos="723863" algn="l"/>
                <a:tab pos="1447726" algn="l"/>
                <a:tab pos="2171589" algn="l"/>
                <a:tab pos="2895452" algn="l"/>
                <a:tab pos="3619315" algn="l"/>
                <a:tab pos="4343177" algn="l"/>
                <a:tab pos="5067041" algn="l"/>
                <a:tab pos="5790904" algn="l"/>
                <a:tab pos="6514766" algn="l"/>
                <a:tab pos="7238630" algn="l"/>
                <a:tab pos="7962492" algn="l"/>
                <a:tab pos="8686355" algn="l"/>
              </a:tabLst>
            </a:pPr>
            <a:r>
              <a:rPr lang="it-IT" altLang="it-IT" sz="2600" b="1">
                <a:latin typeface="Caviar Dreams" panose="020B0402020204020504" pitchFamily="32" charset="0"/>
              </a:rPr>
              <a:t>IL TURISMO ESPERIENZIALE: PROSPETTIVE DI SVILUPPO</a:t>
            </a:r>
          </a:p>
        </p:txBody>
      </p:sp>
      <p:sp>
        <p:nvSpPr>
          <p:cNvPr id="8195" name="Rectangle 2">
            <a:extLst>
              <a:ext uri="{FF2B5EF4-FFF2-40B4-BE49-F238E27FC236}">
                <a16:creationId xmlns:a16="http://schemas.microsoft.com/office/drawing/2014/main" id="{0A5F9112-7183-39CC-C4CC-C270AC29F342}"/>
              </a:ext>
            </a:extLst>
          </p:cNvPr>
          <p:cNvSpPr>
            <a:spLocks noChangeArrowheads="1"/>
          </p:cNvSpPr>
          <p:nvPr/>
        </p:nvSpPr>
        <p:spPr bwMode="auto">
          <a:xfrm>
            <a:off x="1524000" y="1412876"/>
            <a:ext cx="9144000" cy="1903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icrosoft YaHei" panose="020B0503020204020204" pitchFamily="34" charset="-122"/>
              </a:defRPr>
            </a:lvl9pPr>
          </a:lstStyle>
          <a:p>
            <a:pPr algn="just">
              <a:lnSpc>
                <a:spcPct val="120000"/>
              </a:lnSpc>
              <a:spcAft>
                <a:spcPts val="600"/>
              </a:spcAft>
            </a:pPr>
            <a:r>
              <a:rPr lang="it-IT" altLang="it-IT" sz="2000" dirty="0">
                <a:latin typeface="Segoe UI Light" panose="020B0502040204020203" pitchFamily="34" charset="0"/>
                <a:ea typeface="MS PGothic" panose="020B0600070205080204" pitchFamily="34" charset="-128"/>
              </a:rPr>
              <a:t>La domanda di turismo esperienziale o di nicchia dal 2018 ad oggi è cresciuta di oltre il 20% ed è destinata a crescere ancora nei prossimi 5 anni, in maniera “consistente” prevalentemente  grazie alla domanda internazionale ed  europea in particolare, ma anche grazie alla riscoperta da parte dei turisti nazionali di alcuni passioni.</a:t>
            </a:r>
          </a:p>
        </p:txBody>
      </p:sp>
      <p:graphicFrame>
        <p:nvGraphicFramePr>
          <p:cNvPr id="10243" name="Group 3">
            <a:extLst>
              <a:ext uri="{FF2B5EF4-FFF2-40B4-BE49-F238E27FC236}">
                <a16:creationId xmlns:a16="http://schemas.microsoft.com/office/drawing/2014/main" id="{2B3A5A45-1BEF-EB2D-0471-9E360232B394}"/>
              </a:ext>
            </a:extLst>
          </p:cNvPr>
          <p:cNvGraphicFramePr>
            <a:graphicFrameLocks noGrp="1"/>
          </p:cNvGraphicFramePr>
          <p:nvPr/>
        </p:nvGraphicFramePr>
        <p:xfrm>
          <a:off x="1524001" y="4089400"/>
          <a:ext cx="9144000" cy="2150109"/>
        </p:xfrm>
        <a:graphic>
          <a:graphicData uri="http://schemas.openxmlformats.org/drawingml/2006/table">
            <a:tbl>
              <a:tblPr/>
              <a:tblGrid>
                <a:gridCol w="3289870">
                  <a:extLst>
                    <a:ext uri="{9D8B030D-6E8A-4147-A177-3AD203B41FA5}">
                      <a16:colId xmlns:a16="http://schemas.microsoft.com/office/drawing/2014/main" val="20000"/>
                    </a:ext>
                  </a:extLst>
                </a:gridCol>
                <a:gridCol w="5854130">
                  <a:extLst>
                    <a:ext uri="{9D8B030D-6E8A-4147-A177-3AD203B41FA5}">
                      <a16:colId xmlns:a16="http://schemas.microsoft.com/office/drawing/2014/main" val="20001"/>
                    </a:ext>
                  </a:extLst>
                </a:gridCol>
              </a:tblGrid>
              <a:tr h="593724">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l"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0" i="0" u="none" strike="noStrike" cap="none" normalizeH="0" baseline="0" dirty="0">
                          <a:ln>
                            <a:noFill/>
                          </a:ln>
                          <a:solidFill>
                            <a:srgbClr val="000000"/>
                          </a:solidFill>
                          <a:effectLst/>
                          <a:latin typeface="Segoe UI Light" pitchFamily="32" charset="0"/>
                          <a:ea typeface="Microsoft YaHei" charset="-122"/>
                        </a:rPr>
                        <a:t> </a:t>
                      </a:r>
                    </a:p>
                  </a:txBody>
                  <a:tcPr marL="0" marR="0" marT="0" marB="0" anchor="ctr" horzOverflow="overflow">
                    <a:lnL>
                      <a:noFill/>
                    </a:lnL>
                    <a:lnR w="5760" cap="flat" cmpd="sng" algn="ctr">
                      <a:solidFill>
                        <a:srgbClr val="4F6228"/>
                      </a:solidFill>
                      <a:prstDash val="solid"/>
                      <a:round/>
                      <a:headEnd type="none" w="med" len="med"/>
                      <a:tailEnd type="none" w="med" len="med"/>
                    </a:lnR>
                    <a:lnT w="18720" cap="flat" cmpd="sng" algn="ctr">
                      <a:solidFill>
                        <a:srgbClr val="4F6228"/>
                      </a:solidFill>
                      <a:prstDash val="solid"/>
                      <a:round/>
                      <a:headEnd type="none" w="med" len="med"/>
                      <a:tailEnd type="none" w="med" len="med"/>
                    </a:lnT>
                    <a:lnB w="5760" cap="flat" cmpd="sng" algn="ctr">
                      <a:solidFill>
                        <a:srgbClr val="4F6228"/>
                      </a:solidFill>
                      <a:prstDash val="solid"/>
                      <a:round/>
                      <a:headEnd type="none" w="med" len="med"/>
                      <a:tailEnd type="none" w="med" len="med"/>
                    </a:lnB>
                    <a:lnTlToBr>
                      <a:noFill/>
                    </a:lnTlToBr>
                    <a:lnBlToTr>
                      <a:noFill/>
                    </a:lnBlToTr>
                    <a:solidFill>
                      <a:srgbClr val="E9ECF3"/>
                    </a:solidFill>
                  </a:tcPr>
                </a:tc>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ctr"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0" i="0" u="none" strike="noStrike" cap="none" normalizeH="0" baseline="0" dirty="0">
                          <a:ln>
                            <a:noFill/>
                          </a:ln>
                          <a:solidFill>
                            <a:srgbClr val="000000"/>
                          </a:solidFill>
                          <a:effectLst/>
                          <a:latin typeface="Segoe UI Light" pitchFamily="32" charset="0"/>
                          <a:ea typeface="Microsoft YaHei" charset="-122"/>
                        </a:rPr>
                        <a:t>% di crescita turismo </a:t>
                      </a:r>
                      <a:r>
                        <a:rPr kumimoji="0" lang="it-IT" altLang="it-IT" sz="2000" b="0" i="0" u="none" strike="noStrike" cap="none" normalizeH="0" baseline="0" dirty="0" err="1">
                          <a:ln>
                            <a:noFill/>
                          </a:ln>
                          <a:solidFill>
                            <a:srgbClr val="000000"/>
                          </a:solidFill>
                          <a:effectLst/>
                          <a:latin typeface="Segoe UI Light" pitchFamily="32" charset="0"/>
                          <a:ea typeface="Microsoft YaHei" charset="-122"/>
                        </a:rPr>
                        <a:t>esperenziale</a:t>
                      </a:r>
                      <a:r>
                        <a:rPr kumimoji="0" lang="it-IT" altLang="it-IT" sz="2000" b="0" i="0" u="none" strike="noStrike" cap="none" normalizeH="0" baseline="0" dirty="0">
                          <a:ln>
                            <a:noFill/>
                          </a:ln>
                          <a:solidFill>
                            <a:srgbClr val="000000"/>
                          </a:solidFill>
                          <a:effectLst/>
                          <a:latin typeface="Segoe UI Light" pitchFamily="32" charset="0"/>
                          <a:ea typeface="Microsoft YaHei" charset="-122"/>
                        </a:rPr>
                        <a:t> nei prossimi 5 anni</a:t>
                      </a:r>
                    </a:p>
                  </a:txBody>
                  <a:tcPr marL="0" marR="0" marT="0" marB="0" anchor="ctr" horzOverflow="overflow">
                    <a:lnL w="5760" cap="flat" cmpd="sng" algn="ctr">
                      <a:solidFill>
                        <a:srgbClr val="4F6228"/>
                      </a:solidFill>
                      <a:prstDash val="solid"/>
                      <a:round/>
                      <a:headEnd type="none" w="med" len="med"/>
                      <a:tailEnd type="none" w="med" len="med"/>
                    </a:lnL>
                    <a:lnR>
                      <a:noFill/>
                    </a:lnR>
                    <a:lnT w="18720" cap="flat" cmpd="sng" algn="ctr">
                      <a:solidFill>
                        <a:srgbClr val="4F6228"/>
                      </a:solidFill>
                      <a:prstDash val="solid"/>
                      <a:round/>
                      <a:headEnd type="none" w="med" len="med"/>
                      <a:tailEnd type="none" w="med" len="med"/>
                    </a:lnT>
                    <a:lnB w="5760" cap="flat" cmpd="sng" algn="ctr">
                      <a:solidFill>
                        <a:srgbClr val="4F6228"/>
                      </a:solidFill>
                      <a:prstDash val="solid"/>
                      <a:round/>
                      <a:headEnd type="none" w="med" len="med"/>
                      <a:tailEnd type="none" w="med" len="med"/>
                    </a:lnB>
                    <a:lnTlToBr>
                      <a:noFill/>
                    </a:lnTlToBr>
                    <a:lnBlToTr>
                      <a:noFill/>
                    </a:lnBlToTr>
                    <a:solidFill>
                      <a:srgbClr val="E9ECF3"/>
                    </a:solidFill>
                  </a:tcPr>
                </a:tc>
                <a:extLst>
                  <a:ext uri="{0D108BD9-81ED-4DB2-BD59-A6C34878D82A}">
                    <a16:rowId xmlns:a16="http://schemas.microsoft.com/office/drawing/2014/main" val="10000"/>
                  </a:ext>
                </a:extLst>
              </a:tr>
              <a:tr h="296863">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l"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0" i="0" u="none" strike="noStrike" cap="none" normalizeH="0" baseline="0">
                          <a:ln>
                            <a:noFill/>
                          </a:ln>
                          <a:solidFill>
                            <a:srgbClr val="000000"/>
                          </a:solidFill>
                          <a:effectLst/>
                          <a:latin typeface="Segoe UI Light" pitchFamily="32" charset="0"/>
                          <a:ea typeface="Microsoft YaHei" charset="-122"/>
                        </a:rPr>
                        <a:t>Turismo locale</a:t>
                      </a:r>
                    </a:p>
                  </a:txBody>
                  <a:tcPr marL="0" marR="0" marT="0" marB="0" anchor="ctr" horzOverflow="overflow">
                    <a:lnL>
                      <a:noFill/>
                    </a:lnL>
                    <a:lnR w="5760" cap="flat" cmpd="sng" algn="ctr">
                      <a:solidFill>
                        <a:srgbClr val="4F6228"/>
                      </a:solidFill>
                      <a:prstDash val="solid"/>
                      <a:round/>
                      <a:headEnd type="none" w="med" len="med"/>
                      <a:tailEnd type="none" w="med" len="med"/>
                    </a:lnR>
                    <a:lnT w="5760" cap="flat" cmpd="sng" algn="ctr">
                      <a:solidFill>
                        <a:srgbClr val="4F6228"/>
                      </a:solidFill>
                      <a:prstDash val="solid"/>
                      <a:round/>
                      <a:headEnd type="none" w="med" len="med"/>
                      <a:tailEnd type="none" w="med" len="med"/>
                    </a:lnT>
                    <a:lnB>
                      <a:noFill/>
                    </a:lnB>
                    <a:lnTlToBr>
                      <a:noFill/>
                    </a:lnTlToBr>
                    <a:lnBlToTr>
                      <a:noFill/>
                    </a:lnBlToTr>
                    <a:solidFill>
                      <a:srgbClr val="E9ECF3"/>
                    </a:solidFill>
                  </a:tcPr>
                </a:tc>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ctr"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0" i="0" u="none" strike="noStrike" cap="none" normalizeH="0" baseline="0" dirty="0">
                          <a:ln>
                            <a:noFill/>
                          </a:ln>
                          <a:solidFill>
                            <a:srgbClr val="000000"/>
                          </a:solidFill>
                          <a:effectLst/>
                          <a:latin typeface="Segoe UI Light" pitchFamily="32" charset="0"/>
                          <a:ea typeface="Microsoft YaHei" charset="-122"/>
                        </a:rPr>
                        <a:t>4,2</a:t>
                      </a:r>
                    </a:p>
                  </a:txBody>
                  <a:tcPr marL="0" marR="0" marT="0" marB="0" anchor="ctr" horzOverflow="overflow">
                    <a:lnL w="5760" cap="flat" cmpd="sng" algn="ctr">
                      <a:solidFill>
                        <a:srgbClr val="4F6228"/>
                      </a:solidFill>
                      <a:prstDash val="solid"/>
                      <a:round/>
                      <a:headEnd type="none" w="med" len="med"/>
                      <a:tailEnd type="none" w="med" len="med"/>
                    </a:lnL>
                    <a:lnR>
                      <a:noFill/>
                    </a:lnR>
                    <a:lnT w="5760" cap="flat" cmpd="sng" algn="ctr">
                      <a:solidFill>
                        <a:srgbClr val="4F6228"/>
                      </a:solidFill>
                      <a:prstDash val="solid"/>
                      <a:round/>
                      <a:headEnd type="none" w="med" len="med"/>
                      <a:tailEnd type="none" w="med" len="med"/>
                    </a:lnT>
                    <a:lnB>
                      <a:noFill/>
                    </a:lnB>
                    <a:lnTlToBr>
                      <a:noFill/>
                    </a:lnTlToBr>
                    <a:lnBlToTr>
                      <a:noFill/>
                    </a:lnBlToTr>
                    <a:solidFill>
                      <a:srgbClr val="E9ECF3"/>
                    </a:solidFill>
                  </a:tcPr>
                </a:tc>
                <a:extLst>
                  <a:ext uri="{0D108BD9-81ED-4DB2-BD59-A6C34878D82A}">
                    <a16:rowId xmlns:a16="http://schemas.microsoft.com/office/drawing/2014/main" val="10001"/>
                  </a:ext>
                </a:extLst>
              </a:tr>
              <a:tr h="296863">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l"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0" i="0" u="none" strike="noStrike" cap="none" normalizeH="0" baseline="0">
                          <a:ln>
                            <a:noFill/>
                          </a:ln>
                          <a:solidFill>
                            <a:srgbClr val="000000"/>
                          </a:solidFill>
                          <a:effectLst/>
                          <a:latin typeface="Segoe UI Light" pitchFamily="32" charset="0"/>
                          <a:ea typeface="Microsoft YaHei" charset="-122"/>
                        </a:rPr>
                        <a:t>Turismo nazionale</a:t>
                      </a:r>
                    </a:p>
                  </a:txBody>
                  <a:tcPr marL="0" marR="0" marT="0" marB="0" anchor="ctr" horzOverflow="overflow">
                    <a:lnL>
                      <a:noFill/>
                    </a:lnL>
                    <a:lnR w="5760" cap="flat" cmpd="sng" algn="ctr">
                      <a:solidFill>
                        <a:srgbClr val="4F6228"/>
                      </a:solidFill>
                      <a:prstDash val="solid"/>
                      <a:round/>
                      <a:headEnd type="none" w="med" len="med"/>
                      <a:tailEnd type="none" w="med" len="med"/>
                    </a:lnR>
                    <a:lnT>
                      <a:noFill/>
                    </a:lnT>
                    <a:lnB>
                      <a:noFill/>
                    </a:lnB>
                    <a:lnTlToBr>
                      <a:noFill/>
                    </a:lnTlToBr>
                    <a:lnBlToTr>
                      <a:noFill/>
                    </a:lnBlToTr>
                    <a:solidFill>
                      <a:srgbClr val="E9ECF3"/>
                    </a:solidFill>
                  </a:tcPr>
                </a:tc>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ctr"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0" i="0" u="none" strike="noStrike" cap="none" normalizeH="0" baseline="0" dirty="0">
                          <a:ln>
                            <a:noFill/>
                          </a:ln>
                          <a:solidFill>
                            <a:srgbClr val="000000"/>
                          </a:solidFill>
                          <a:effectLst/>
                          <a:latin typeface="Segoe UI Light" pitchFamily="32" charset="0"/>
                          <a:ea typeface="Microsoft YaHei" charset="-122"/>
                        </a:rPr>
                        <a:t>12,6</a:t>
                      </a:r>
                    </a:p>
                  </a:txBody>
                  <a:tcPr marL="0" marR="0" marT="0" marB="0" anchor="ctr" horzOverflow="overflow">
                    <a:lnL w="5760" cap="flat" cmpd="sng" algn="ctr">
                      <a:solidFill>
                        <a:srgbClr val="4F6228"/>
                      </a:solidFill>
                      <a:prstDash val="solid"/>
                      <a:round/>
                      <a:headEnd type="none" w="med" len="med"/>
                      <a:tailEnd type="none" w="med" len="med"/>
                    </a:lnL>
                    <a:lnR>
                      <a:noFill/>
                    </a:lnR>
                    <a:lnT>
                      <a:noFill/>
                    </a:lnT>
                    <a:lnB>
                      <a:noFill/>
                    </a:lnB>
                    <a:lnTlToBr>
                      <a:noFill/>
                    </a:lnTlToBr>
                    <a:lnBlToTr>
                      <a:noFill/>
                    </a:lnBlToTr>
                    <a:solidFill>
                      <a:srgbClr val="E9ECF3"/>
                    </a:solidFill>
                  </a:tcPr>
                </a:tc>
                <a:extLst>
                  <a:ext uri="{0D108BD9-81ED-4DB2-BD59-A6C34878D82A}">
                    <a16:rowId xmlns:a16="http://schemas.microsoft.com/office/drawing/2014/main" val="10002"/>
                  </a:ext>
                </a:extLst>
              </a:tr>
              <a:tr h="296863">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l"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0" i="0" u="none" strike="noStrike" cap="none" normalizeH="0" baseline="0">
                          <a:ln>
                            <a:noFill/>
                          </a:ln>
                          <a:solidFill>
                            <a:srgbClr val="000000"/>
                          </a:solidFill>
                          <a:effectLst/>
                          <a:latin typeface="Segoe UI Light" pitchFamily="32" charset="0"/>
                          <a:ea typeface="Microsoft YaHei" charset="-122"/>
                        </a:rPr>
                        <a:t>Turismo europeo</a:t>
                      </a:r>
                    </a:p>
                  </a:txBody>
                  <a:tcPr marL="0" marR="0" marT="0" marB="0" anchor="ctr" horzOverflow="overflow">
                    <a:lnL>
                      <a:noFill/>
                    </a:lnL>
                    <a:lnR w="5760" cap="flat" cmpd="sng" algn="ctr">
                      <a:solidFill>
                        <a:srgbClr val="4F6228"/>
                      </a:solidFill>
                      <a:prstDash val="solid"/>
                      <a:round/>
                      <a:headEnd type="none" w="med" len="med"/>
                      <a:tailEnd type="none" w="med" len="med"/>
                    </a:lnR>
                    <a:lnT>
                      <a:noFill/>
                    </a:lnT>
                    <a:lnB>
                      <a:noFill/>
                    </a:lnB>
                    <a:lnTlToBr>
                      <a:noFill/>
                    </a:lnTlToBr>
                    <a:lnBlToTr>
                      <a:noFill/>
                    </a:lnBlToTr>
                    <a:solidFill>
                      <a:srgbClr val="E9ECF3"/>
                    </a:solidFill>
                  </a:tcPr>
                </a:tc>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ctr"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0" i="0" u="none" strike="noStrike" cap="none" normalizeH="0" baseline="0" dirty="0">
                          <a:ln>
                            <a:noFill/>
                          </a:ln>
                          <a:solidFill>
                            <a:srgbClr val="000000"/>
                          </a:solidFill>
                          <a:effectLst/>
                          <a:latin typeface="Segoe UI Light" pitchFamily="32" charset="0"/>
                          <a:ea typeface="Microsoft YaHei" charset="-122"/>
                        </a:rPr>
                        <a:t>32,4</a:t>
                      </a:r>
                    </a:p>
                  </a:txBody>
                  <a:tcPr marL="0" marR="0" marT="0" marB="0" anchor="ctr" horzOverflow="overflow">
                    <a:lnL w="5760" cap="flat" cmpd="sng" algn="ctr">
                      <a:solidFill>
                        <a:srgbClr val="4F6228"/>
                      </a:solidFill>
                      <a:prstDash val="solid"/>
                      <a:round/>
                      <a:headEnd type="none" w="med" len="med"/>
                      <a:tailEnd type="none" w="med" len="med"/>
                    </a:lnL>
                    <a:lnR>
                      <a:noFill/>
                    </a:lnR>
                    <a:lnT>
                      <a:noFill/>
                    </a:lnT>
                    <a:lnB>
                      <a:noFill/>
                    </a:lnB>
                    <a:lnTlToBr>
                      <a:noFill/>
                    </a:lnTlToBr>
                    <a:lnBlToTr>
                      <a:noFill/>
                    </a:lnBlToTr>
                    <a:solidFill>
                      <a:srgbClr val="D7E4BD"/>
                    </a:solidFill>
                  </a:tcPr>
                </a:tc>
                <a:extLst>
                  <a:ext uri="{0D108BD9-81ED-4DB2-BD59-A6C34878D82A}">
                    <a16:rowId xmlns:a16="http://schemas.microsoft.com/office/drawing/2014/main" val="10003"/>
                  </a:ext>
                </a:extLst>
              </a:tr>
              <a:tr h="296863">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l"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0" i="0" u="none" strike="noStrike" cap="none" normalizeH="0" baseline="0">
                          <a:ln>
                            <a:noFill/>
                          </a:ln>
                          <a:solidFill>
                            <a:srgbClr val="000000"/>
                          </a:solidFill>
                          <a:effectLst/>
                          <a:latin typeface="Segoe UI Light" pitchFamily="32" charset="0"/>
                          <a:ea typeface="Microsoft YaHei" charset="-122"/>
                        </a:rPr>
                        <a:t>Turismo intercontinentale</a:t>
                      </a:r>
                    </a:p>
                  </a:txBody>
                  <a:tcPr marL="0" marR="0" marT="0" marB="0" anchor="ctr" horzOverflow="overflow">
                    <a:lnL>
                      <a:noFill/>
                    </a:lnL>
                    <a:lnR w="5760" cap="flat" cmpd="sng" algn="ctr">
                      <a:solidFill>
                        <a:srgbClr val="4F6228"/>
                      </a:solidFill>
                      <a:prstDash val="solid"/>
                      <a:round/>
                      <a:headEnd type="none" w="med" len="med"/>
                      <a:tailEnd type="none" w="med" len="med"/>
                    </a:lnR>
                    <a:lnT>
                      <a:noFill/>
                    </a:lnT>
                    <a:lnB>
                      <a:noFill/>
                    </a:lnB>
                    <a:lnTlToBr>
                      <a:noFill/>
                    </a:lnTlToBr>
                    <a:lnBlToTr>
                      <a:noFill/>
                    </a:lnBlToTr>
                    <a:solidFill>
                      <a:srgbClr val="E9ECF3"/>
                    </a:solidFill>
                  </a:tcPr>
                </a:tc>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ctr"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0" i="0" u="none" strike="noStrike" cap="none" normalizeH="0" baseline="0" dirty="0">
                          <a:ln>
                            <a:noFill/>
                          </a:ln>
                          <a:solidFill>
                            <a:srgbClr val="000000"/>
                          </a:solidFill>
                          <a:effectLst/>
                          <a:latin typeface="Segoe UI Light" pitchFamily="32" charset="0"/>
                          <a:ea typeface="Microsoft YaHei" charset="-122"/>
                        </a:rPr>
                        <a:t>8,2</a:t>
                      </a:r>
                    </a:p>
                  </a:txBody>
                  <a:tcPr marL="0" marR="0" marT="0" marB="0" anchor="ctr" horzOverflow="overflow">
                    <a:lnL w="5760" cap="flat" cmpd="sng" algn="ctr">
                      <a:solidFill>
                        <a:srgbClr val="4F6228"/>
                      </a:solidFill>
                      <a:prstDash val="solid"/>
                      <a:round/>
                      <a:headEnd type="none" w="med" len="med"/>
                      <a:tailEnd type="none" w="med" len="med"/>
                    </a:lnL>
                    <a:lnR>
                      <a:noFill/>
                    </a:lnR>
                    <a:lnT>
                      <a:noFill/>
                    </a:lnT>
                    <a:lnB>
                      <a:noFill/>
                    </a:lnB>
                    <a:lnTlToBr>
                      <a:noFill/>
                    </a:lnTlToBr>
                    <a:lnBlToTr>
                      <a:noFill/>
                    </a:lnBlToTr>
                    <a:solidFill>
                      <a:srgbClr val="D7E4BD"/>
                    </a:solidFill>
                  </a:tcPr>
                </a:tc>
                <a:extLst>
                  <a:ext uri="{0D108BD9-81ED-4DB2-BD59-A6C34878D82A}">
                    <a16:rowId xmlns:a16="http://schemas.microsoft.com/office/drawing/2014/main" val="10004"/>
                  </a:ext>
                </a:extLst>
              </a:tr>
              <a:tr h="296863">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l"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it-IT" altLang="it-IT" sz="2000" b="1" i="0" u="none" strike="noStrike" cap="none" normalizeH="0" baseline="0" dirty="0">
                        <a:ln>
                          <a:noFill/>
                        </a:ln>
                        <a:solidFill>
                          <a:srgbClr val="000000"/>
                        </a:solidFill>
                        <a:effectLst/>
                        <a:latin typeface="Segoe UI Light" pitchFamily="32" charset="0"/>
                        <a:ea typeface="Microsoft YaHei" charset="-122"/>
                      </a:endParaRPr>
                    </a:p>
                  </a:txBody>
                  <a:tcPr marL="0" marR="0" marT="0" marB="0" anchor="ctr" horzOverflow="overflow">
                    <a:lnL>
                      <a:noFill/>
                    </a:lnL>
                    <a:lnR w="5760" cap="flat" cmpd="sng" algn="ctr">
                      <a:solidFill>
                        <a:srgbClr val="4F6228"/>
                      </a:solidFill>
                      <a:prstDash val="solid"/>
                      <a:round/>
                      <a:headEnd type="none" w="med" len="med"/>
                      <a:tailEnd type="none" w="med" len="med"/>
                    </a:lnR>
                    <a:lnT w="5760" cap="flat" cmpd="sng" algn="ctr">
                      <a:noFill/>
                      <a:prstDash val="solid"/>
                      <a:round/>
                      <a:headEnd type="none" w="med" len="med"/>
                      <a:tailEnd type="none" w="med" len="med"/>
                    </a:lnT>
                    <a:lnB w="18720" cap="flat" cmpd="sng" algn="ctr">
                      <a:solidFill>
                        <a:srgbClr val="4F6228"/>
                      </a:solidFill>
                      <a:prstDash val="solid"/>
                      <a:round/>
                      <a:headEnd type="none" w="med" len="med"/>
                      <a:tailEnd type="none" w="med" len="med"/>
                    </a:lnB>
                    <a:lnTlToBr>
                      <a:noFill/>
                    </a:lnTlToBr>
                    <a:lnBlToTr>
                      <a:noFill/>
                    </a:lnBlToTr>
                    <a:solidFill>
                      <a:srgbClr val="E9ECF3"/>
                    </a:solidFill>
                  </a:tcPr>
                </a:tc>
                <a:tc>
                  <a:txBody>
                    <a:bodyPr/>
                    <a:lstStyle>
                      <a:lvl1pPr>
                        <a:lnSpc>
                          <a:spcPct val="102000"/>
                        </a:lnSpc>
                        <a:spcAft>
                          <a:spcPts val="1425"/>
                        </a:spcAft>
                        <a:tabLst>
                          <a:tab pos="723900" algn="l"/>
                          <a:tab pos="1447800" algn="l"/>
                          <a:tab pos="2171700" algn="l"/>
                          <a:tab pos="2895600" algn="l"/>
                          <a:tab pos="3619500" algn="l"/>
                          <a:tab pos="4343400" algn="l"/>
                          <a:tab pos="5067300" algn="l"/>
                          <a:tab pos="5791200" algn="l"/>
                        </a:tabLst>
                        <a:defRPr sz="2800">
                          <a:solidFill>
                            <a:srgbClr val="000000"/>
                          </a:solidFill>
                          <a:latin typeface="Calibri" charset="0"/>
                          <a:ea typeface="Microsoft YaHei" charset="-122"/>
                        </a:defRPr>
                      </a:lvl1pPr>
                      <a:lvl2pPr>
                        <a:lnSpc>
                          <a:spcPct val="102000"/>
                        </a:lnSpc>
                        <a:spcAft>
                          <a:spcPts val="1138"/>
                        </a:spcAft>
                        <a:tabLst>
                          <a:tab pos="723900" algn="l"/>
                          <a:tab pos="1447800" algn="l"/>
                          <a:tab pos="2171700" algn="l"/>
                          <a:tab pos="2895600" algn="l"/>
                          <a:tab pos="3619500" algn="l"/>
                          <a:tab pos="4343400" algn="l"/>
                          <a:tab pos="5067300" algn="l"/>
                          <a:tab pos="5791200" algn="l"/>
                        </a:tabLst>
                        <a:defRPr sz="2000">
                          <a:solidFill>
                            <a:srgbClr val="000000"/>
                          </a:solidFill>
                          <a:latin typeface="Calibri" charset="0"/>
                          <a:ea typeface="Microsoft YaHei" charset="-122"/>
                        </a:defRPr>
                      </a:lvl2pPr>
                      <a:lvl3pPr>
                        <a:lnSpc>
                          <a:spcPct val="102000"/>
                        </a:lnSpc>
                        <a:spcAft>
                          <a:spcPts val="850"/>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3pPr>
                      <a:lvl4pPr>
                        <a:lnSpc>
                          <a:spcPct val="102000"/>
                        </a:lnSpc>
                        <a:spcAft>
                          <a:spcPts val="575"/>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4pPr>
                      <a:lvl5pPr>
                        <a:lnSpc>
                          <a:spcPct val="10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5pPr>
                      <a:lvl6pPr marL="25146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6pPr>
                      <a:lvl7pPr marL="29718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7pPr>
                      <a:lvl8pPr marL="34290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8pPr>
                      <a:lvl9pPr marL="3886200" indent="-228600" defTabSz="449263" fontAlgn="base">
                        <a:lnSpc>
                          <a:spcPct val="102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Calibri" charset="0"/>
                          <a:ea typeface="Microsoft YaHei" charset="-122"/>
                        </a:defRPr>
                      </a:lvl9pPr>
                    </a:lstStyle>
                    <a:p>
                      <a:pPr marL="0" marR="0" lvl="0" indent="0" algn="r" defTabSz="449263" rtl="0" eaLnBrk="1" fontAlgn="base" latinLnBrk="0" hangingPunct="1">
                        <a:lnSpc>
                          <a:spcPct val="11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it-IT" altLang="it-IT" sz="2000" b="1" i="0" u="none" strike="noStrike" cap="none" normalizeH="0" baseline="0" dirty="0">
                          <a:ln>
                            <a:noFill/>
                          </a:ln>
                          <a:solidFill>
                            <a:srgbClr val="000000"/>
                          </a:solidFill>
                          <a:effectLst/>
                          <a:latin typeface="Segoe UI Light" pitchFamily="32" charset="0"/>
                          <a:ea typeface="Microsoft YaHei" charset="-122"/>
                        </a:rPr>
                        <a:t>Fonte: Osservatorio Centro Studi Turistici</a:t>
                      </a:r>
                    </a:p>
                  </a:txBody>
                  <a:tcPr marL="0" marR="0" marT="0" marB="0" anchor="ctr" horzOverflow="overflow">
                    <a:lnL w="5760" cap="flat" cmpd="sng" algn="ctr">
                      <a:solidFill>
                        <a:srgbClr val="4F6228"/>
                      </a:solidFill>
                      <a:prstDash val="solid"/>
                      <a:round/>
                      <a:headEnd type="none" w="med" len="med"/>
                      <a:tailEnd type="none" w="med" len="med"/>
                    </a:lnL>
                    <a:lnR>
                      <a:noFill/>
                    </a:lnR>
                    <a:lnT w="5760" cap="flat" cmpd="sng" algn="ctr">
                      <a:noFill/>
                      <a:prstDash val="solid"/>
                      <a:round/>
                      <a:headEnd type="none" w="med" len="med"/>
                      <a:tailEnd type="none" w="med" len="med"/>
                    </a:lnT>
                    <a:lnB w="18720" cap="flat" cmpd="sng" algn="ctr">
                      <a:solidFill>
                        <a:srgbClr val="4F6228"/>
                      </a:solidFill>
                      <a:prstDash val="solid"/>
                      <a:round/>
                      <a:headEnd type="none" w="med" len="med"/>
                      <a:tailEnd type="none" w="med" len="med"/>
                    </a:lnB>
                    <a:lnTlToBr>
                      <a:noFill/>
                    </a:lnTlToBr>
                    <a:lnBlToTr>
                      <a:noFill/>
                    </a:lnBlToTr>
                    <a:solidFill>
                      <a:srgbClr val="E9ECF3"/>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320703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CADFD-14F6-61F9-9928-46D57BADF994}"/>
              </a:ext>
            </a:extLst>
          </p:cNvPr>
          <p:cNvSpPr>
            <a:spLocks noGrp="1"/>
          </p:cNvSpPr>
          <p:nvPr>
            <p:ph type="title"/>
          </p:nvPr>
        </p:nvSpPr>
        <p:spPr>
          <a:xfrm>
            <a:off x="640079" y="640079"/>
            <a:ext cx="3402531" cy="5272242"/>
          </a:xfrm>
        </p:spPr>
        <p:txBody>
          <a:bodyPr>
            <a:normAutofit/>
          </a:bodyPr>
          <a:lstStyle/>
          <a:p>
            <a:r>
              <a:rPr lang="it-IT" dirty="0" err="1"/>
              <a:t>Goat</a:t>
            </a:r>
            <a:r>
              <a:rPr lang="it-IT" dirty="0"/>
              <a:t>: </a:t>
            </a:r>
            <a:r>
              <a:rPr lang="it-IT" sz="3200" dirty="0" err="1"/>
              <a:t>g</a:t>
            </a:r>
            <a:r>
              <a:rPr lang="it-IT" dirty="0" err="1"/>
              <a:t>reatest</a:t>
            </a:r>
            <a:r>
              <a:rPr lang="it-IT" dirty="0"/>
              <a:t> </a:t>
            </a:r>
            <a:r>
              <a:rPr lang="it-IT" sz="3200" dirty="0"/>
              <a:t>o</a:t>
            </a:r>
            <a:r>
              <a:rPr lang="it-IT" dirty="0"/>
              <a:t>f </a:t>
            </a:r>
            <a:r>
              <a:rPr lang="it-IT" sz="3200" dirty="0" err="1"/>
              <a:t>a</a:t>
            </a:r>
            <a:r>
              <a:rPr lang="it-IT" dirty="0" err="1"/>
              <a:t>ll</a:t>
            </a:r>
            <a:r>
              <a:rPr lang="it-IT" dirty="0"/>
              <a:t> </a:t>
            </a:r>
            <a:r>
              <a:rPr lang="it-IT" sz="3200" dirty="0"/>
              <a:t>t</a:t>
            </a:r>
            <a:r>
              <a:rPr lang="it-IT" dirty="0"/>
              <a:t>rips</a:t>
            </a:r>
            <a:br>
              <a:rPr lang="it-IT" dirty="0"/>
            </a:br>
            <a:r>
              <a:rPr lang="it-IT" dirty="0"/>
              <a:t>«almeno una volta nella vita»</a:t>
            </a:r>
          </a:p>
        </p:txBody>
      </p:sp>
      <p:sp>
        <p:nvSpPr>
          <p:cNvPr id="9" name="Content Placeholder 8">
            <a:extLst>
              <a:ext uri="{FF2B5EF4-FFF2-40B4-BE49-F238E27FC236}">
                <a16:creationId xmlns:a16="http://schemas.microsoft.com/office/drawing/2014/main" id="{58782A72-2735-F08B-D4EA-0CA51CC40A8F}"/>
              </a:ext>
            </a:extLst>
          </p:cNvPr>
          <p:cNvSpPr>
            <a:spLocks noGrp="1"/>
          </p:cNvSpPr>
          <p:nvPr>
            <p:ph idx="1"/>
          </p:nvPr>
        </p:nvSpPr>
        <p:spPr>
          <a:xfrm>
            <a:off x="4672103" y="640079"/>
            <a:ext cx="6883072" cy="2834737"/>
          </a:xfrm>
        </p:spPr>
        <p:txBody>
          <a:bodyPr>
            <a:normAutofit/>
          </a:bodyPr>
          <a:lstStyle/>
          <a:p>
            <a:pPr marL="0" indent="0">
              <a:buNone/>
            </a:pPr>
            <a:r>
              <a:rPr lang="en-US" dirty="0" err="1"/>
              <a:t>Possiamo</a:t>
            </a:r>
            <a:r>
              <a:rPr lang="en-US" dirty="0"/>
              <a:t> </a:t>
            </a:r>
            <a:r>
              <a:rPr lang="en-US" dirty="0" err="1"/>
              <a:t>raggruppare</a:t>
            </a:r>
            <a:r>
              <a:rPr lang="en-US" dirty="0"/>
              <a:t> 7 </a:t>
            </a:r>
            <a:r>
              <a:rPr lang="en-US" dirty="0" err="1"/>
              <a:t>esperienze</a:t>
            </a:r>
            <a:r>
              <a:rPr lang="en-US" dirty="0"/>
              <a:t> </a:t>
            </a:r>
            <a:r>
              <a:rPr lang="en-US" dirty="0" err="1"/>
              <a:t>che</a:t>
            </a:r>
            <a:r>
              <a:rPr lang="en-US" dirty="0"/>
              <a:t> </a:t>
            </a:r>
            <a:r>
              <a:rPr lang="en-US" dirty="0" err="1"/>
              <a:t>descrivono</a:t>
            </a:r>
            <a:r>
              <a:rPr lang="en-US" dirty="0"/>
              <a:t> </a:t>
            </a:r>
            <a:r>
              <a:rPr lang="en-US" dirty="0" err="1"/>
              <a:t>l’offerta</a:t>
            </a:r>
            <a:r>
              <a:rPr lang="en-US" dirty="0"/>
              <a:t> </a:t>
            </a:r>
            <a:r>
              <a:rPr lang="en-US" dirty="0" err="1"/>
              <a:t>turistica</a:t>
            </a:r>
            <a:r>
              <a:rPr lang="en-US" dirty="0"/>
              <a:t> del </a:t>
            </a:r>
            <a:r>
              <a:rPr lang="en-US" dirty="0" err="1"/>
              <a:t>luogo</a:t>
            </a:r>
            <a:r>
              <a:rPr lang="en-US" dirty="0"/>
              <a:t> :</a:t>
            </a:r>
          </a:p>
          <a:p>
            <a:r>
              <a:rPr lang="en-US" dirty="0"/>
              <a:t>1) </a:t>
            </a:r>
            <a:r>
              <a:rPr lang="en-US" dirty="0" err="1"/>
              <a:t>cultura</a:t>
            </a:r>
            <a:r>
              <a:rPr lang="en-US" dirty="0"/>
              <a:t> e </a:t>
            </a:r>
            <a:r>
              <a:rPr lang="en-US" dirty="0" err="1"/>
              <a:t>riscoperta</a:t>
            </a:r>
            <a:r>
              <a:rPr lang="en-US" dirty="0"/>
              <a:t> </a:t>
            </a:r>
            <a:r>
              <a:rPr lang="en-US" dirty="0" err="1"/>
              <a:t>dei</a:t>
            </a:r>
            <a:r>
              <a:rPr lang="en-US" dirty="0"/>
              <a:t> territory            2)</a:t>
            </a:r>
            <a:r>
              <a:rPr lang="en-US" dirty="0" err="1"/>
              <a:t>BenEssere</a:t>
            </a:r>
            <a:endParaRPr lang="en-US" dirty="0"/>
          </a:p>
          <a:p>
            <a:r>
              <a:rPr lang="en-US" dirty="0"/>
              <a:t>3)</a:t>
            </a:r>
            <a:r>
              <a:rPr lang="en-US" dirty="0" err="1"/>
              <a:t>enogastronomia</a:t>
            </a:r>
            <a:r>
              <a:rPr lang="en-US" dirty="0"/>
              <a:t>                                      4) </a:t>
            </a:r>
            <a:r>
              <a:rPr lang="en-US" dirty="0" err="1"/>
              <a:t>eventi</a:t>
            </a:r>
            <a:endParaRPr lang="en-US" dirty="0"/>
          </a:p>
          <a:p>
            <a:r>
              <a:rPr lang="en-US" dirty="0"/>
              <a:t>5)shopping </a:t>
            </a:r>
            <a:r>
              <a:rPr lang="en-US" dirty="0" err="1"/>
              <a:t>dell’eccellenza</a:t>
            </a:r>
            <a:r>
              <a:rPr lang="en-US" dirty="0"/>
              <a:t> </a:t>
            </a:r>
            <a:r>
              <a:rPr lang="en-US" dirty="0" err="1"/>
              <a:t>italiana</a:t>
            </a:r>
            <a:r>
              <a:rPr lang="en-US" dirty="0"/>
              <a:t>                6) natura e </a:t>
            </a:r>
            <a:r>
              <a:rPr lang="en-US" dirty="0" err="1"/>
              <a:t>svago</a:t>
            </a:r>
            <a:endParaRPr lang="en-US" dirty="0"/>
          </a:p>
          <a:p>
            <a:r>
              <a:rPr lang="en-US" dirty="0"/>
              <a:t>7)</a:t>
            </a:r>
            <a:r>
              <a:rPr lang="en-US" dirty="0" err="1"/>
              <a:t>spirituale</a:t>
            </a:r>
            <a:r>
              <a:rPr lang="en-US" dirty="0"/>
              <a:t> </a:t>
            </a:r>
          </a:p>
          <a:p>
            <a:endParaRPr lang="en-US" dirty="0"/>
          </a:p>
          <a:p>
            <a:pPr marL="0" indent="0">
              <a:buNone/>
            </a:pPr>
            <a:endParaRPr lang="en-US" sz="800" dirty="0"/>
          </a:p>
        </p:txBody>
      </p:sp>
      <p:pic>
        <p:nvPicPr>
          <p:cNvPr id="5" name="Segnaposto contenuto 4" descr="Immagine che contiene testo, schermata, Carattere, numero&#10;&#10;Descrizione generata automaticamente">
            <a:extLst>
              <a:ext uri="{FF2B5EF4-FFF2-40B4-BE49-F238E27FC236}">
                <a16:creationId xmlns:a16="http://schemas.microsoft.com/office/drawing/2014/main" id="{E16C1EEB-0920-24D4-7882-B87612C909D7}"/>
              </a:ext>
            </a:extLst>
          </p:cNvPr>
          <p:cNvPicPr>
            <a:picLocks noChangeAspect="1"/>
          </p:cNvPicPr>
          <p:nvPr/>
        </p:nvPicPr>
        <p:blipFill>
          <a:blip r:embed="rId2"/>
          <a:stretch>
            <a:fillRect/>
          </a:stretch>
        </p:blipFill>
        <p:spPr>
          <a:xfrm>
            <a:off x="4672103" y="3782073"/>
            <a:ext cx="6883071" cy="2013298"/>
          </a:xfrm>
          <a:prstGeom prst="rect">
            <a:avLst/>
          </a:prstGeom>
          <a:ln w="31750" cap="sq">
            <a:solidFill>
              <a:srgbClr val="FFFFFF"/>
            </a:solidFill>
            <a:miter lim="800000"/>
          </a:ln>
        </p:spPr>
      </p:pic>
    </p:spTree>
    <p:extLst>
      <p:ext uri="{BB962C8B-B14F-4D97-AF65-F5344CB8AC3E}">
        <p14:creationId xmlns:p14="http://schemas.microsoft.com/office/powerpoint/2010/main" val="2447237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415EA9-B1AE-8706-3152-41D6D7853AA3}"/>
              </a:ext>
            </a:extLst>
          </p:cNvPr>
          <p:cNvSpPr>
            <a:spLocks noGrp="1"/>
          </p:cNvSpPr>
          <p:nvPr>
            <p:ph type="title"/>
          </p:nvPr>
        </p:nvSpPr>
        <p:spPr>
          <a:xfrm>
            <a:off x="804672" y="978776"/>
            <a:ext cx="4486656" cy="1174991"/>
          </a:xfrm>
        </p:spPr>
        <p:txBody>
          <a:bodyPr>
            <a:normAutofit/>
          </a:bodyPr>
          <a:lstStyle/>
          <a:p>
            <a:r>
              <a:rPr lang="it-IT" sz="1900"/>
              <a:t>Cosa significa tutto questo per il business turistico </a:t>
            </a:r>
          </a:p>
        </p:txBody>
      </p:sp>
      <p:sp>
        <p:nvSpPr>
          <p:cNvPr id="9" name="Content Placeholder 8">
            <a:extLst>
              <a:ext uri="{FF2B5EF4-FFF2-40B4-BE49-F238E27FC236}">
                <a16:creationId xmlns:a16="http://schemas.microsoft.com/office/drawing/2014/main" id="{4ACAE410-A226-033E-6EED-B37CC2626FDC}"/>
              </a:ext>
            </a:extLst>
          </p:cNvPr>
          <p:cNvSpPr>
            <a:spLocks noGrp="1"/>
          </p:cNvSpPr>
          <p:nvPr>
            <p:ph idx="1"/>
          </p:nvPr>
        </p:nvSpPr>
        <p:spPr>
          <a:xfrm>
            <a:off x="804672" y="2640692"/>
            <a:ext cx="4486656" cy="3255252"/>
          </a:xfrm>
        </p:spPr>
        <p:txBody>
          <a:bodyPr>
            <a:normAutofit lnSpcReduction="10000"/>
          </a:bodyPr>
          <a:lstStyle/>
          <a:p>
            <a:r>
              <a:rPr lang="en-US" b="1" dirty="0" err="1"/>
              <a:t>Pensiero</a:t>
            </a:r>
            <a:r>
              <a:rPr lang="en-US" b="1" dirty="0"/>
              <a:t> </a:t>
            </a:r>
            <a:r>
              <a:rPr lang="en-US" b="1" dirty="0" err="1"/>
              <a:t>alla</a:t>
            </a:r>
            <a:r>
              <a:rPr lang="en-US" b="1" dirty="0"/>
              <a:t> base </a:t>
            </a:r>
            <a:r>
              <a:rPr lang="en-US" b="1" dirty="0" err="1"/>
              <a:t>dell’acquisto</a:t>
            </a:r>
            <a:endParaRPr lang="en-US" b="1" dirty="0"/>
          </a:p>
          <a:p>
            <a:endParaRPr lang="en-US" dirty="0"/>
          </a:p>
          <a:p>
            <a:endParaRPr lang="en-US" dirty="0"/>
          </a:p>
          <a:p>
            <a:pPr algn="just"/>
            <a:r>
              <a:rPr lang="en-US" i="1" dirty="0" err="1"/>
              <a:t>Un’esperienza</a:t>
            </a:r>
            <a:r>
              <a:rPr lang="en-US" i="1" dirty="0"/>
              <a:t> </a:t>
            </a:r>
            <a:r>
              <a:rPr lang="en-US" i="1" dirty="0" err="1"/>
              <a:t>irripetibile</a:t>
            </a:r>
            <a:r>
              <a:rPr lang="en-US" i="1" dirty="0"/>
              <a:t> per </a:t>
            </a:r>
            <a:r>
              <a:rPr lang="en-US" i="1" dirty="0" err="1"/>
              <a:t>portare</a:t>
            </a:r>
            <a:r>
              <a:rPr lang="en-US" i="1" dirty="0"/>
              <a:t> a casa </a:t>
            </a:r>
            <a:r>
              <a:rPr lang="en-US" i="1" dirty="0" err="1"/>
              <a:t>ricordi</a:t>
            </a:r>
            <a:r>
              <a:rPr lang="en-US" i="1" dirty="0"/>
              <a:t> </a:t>
            </a:r>
            <a:r>
              <a:rPr lang="en-US" i="1" dirty="0" err="1"/>
              <a:t>indimenticabili</a:t>
            </a:r>
            <a:r>
              <a:rPr lang="en-US" i="1" dirty="0"/>
              <a:t>. È </a:t>
            </a:r>
            <a:r>
              <a:rPr lang="en-US" i="1" dirty="0" err="1"/>
              <a:t>questo</a:t>
            </a:r>
            <a:r>
              <a:rPr lang="en-US" i="1" dirty="0"/>
              <a:t>, in </a:t>
            </a:r>
            <a:r>
              <a:rPr lang="en-US" i="1" dirty="0" err="1"/>
              <a:t>estrema</a:t>
            </a:r>
            <a:r>
              <a:rPr lang="en-US" i="1" dirty="0"/>
              <a:t> </a:t>
            </a:r>
            <a:r>
              <a:rPr lang="en-US" i="1" dirty="0" err="1"/>
              <a:t>sintesi</a:t>
            </a:r>
            <a:r>
              <a:rPr lang="en-US" i="1" dirty="0"/>
              <a:t>, il </a:t>
            </a:r>
            <a:r>
              <a:rPr lang="en-US" i="1" dirty="0" err="1"/>
              <a:t>pensiero</a:t>
            </a:r>
            <a:r>
              <a:rPr lang="en-US" i="1" dirty="0"/>
              <a:t> </a:t>
            </a:r>
            <a:r>
              <a:rPr lang="en-US" i="1" dirty="0" err="1"/>
              <a:t>trasversale</a:t>
            </a:r>
            <a:r>
              <a:rPr lang="en-US" i="1" dirty="0"/>
              <a:t> </a:t>
            </a:r>
            <a:r>
              <a:rPr lang="en-US" i="1" dirty="0" err="1"/>
              <a:t>alla</a:t>
            </a:r>
            <a:r>
              <a:rPr lang="en-US" i="1" dirty="0"/>
              <a:t> base del </a:t>
            </a:r>
            <a:r>
              <a:rPr lang="en-US" i="1" dirty="0" err="1"/>
              <a:t>viaggiatore</a:t>
            </a:r>
            <a:r>
              <a:rPr lang="en-US" i="1" dirty="0"/>
              <a:t> di </a:t>
            </a:r>
            <a:r>
              <a:rPr lang="en-US" i="1" dirty="0" err="1"/>
              <a:t>oggi</a:t>
            </a:r>
            <a:r>
              <a:rPr lang="en-US" i="1" dirty="0"/>
              <a:t> </a:t>
            </a:r>
            <a:r>
              <a:rPr lang="en-US" i="1" dirty="0" err="1"/>
              <a:t>quando</a:t>
            </a:r>
            <a:r>
              <a:rPr lang="en-US" i="1" dirty="0"/>
              <a:t> </a:t>
            </a:r>
            <a:r>
              <a:rPr lang="en-US" i="1" dirty="0" err="1"/>
              <a:t>inizia</a:t>
            </a:r>
            <a:r>
              <a:rPr lang="en-US" i="1" dirty="0"/>
              <a:t> a </a:t>
            </a:r>
            <a:r>
              <a:rPr lang="en-US" i="1" dirty="0" err="1"/>
              <a:t>pianificare</a:t>
            </a:r>
            <a:r>
              <a:rPr lang="en-US" i="1" dirty="0"/>
              <a:t> il </a:t>
            </a:r>
            <a:r>
              <a:rPr lang="en-US" i="1" dirty="0" err="1"/>
              <a:t>suo</a:t>
            </a:r>
            <a:r>
              <a:rPr lang="en-US" i="1" dirty="0"/>
              <a:t> </a:t>
            </a:r>
            <a:r>
              <a:rPr lang="en-US" i="1" dirty="0" err="1"/>
              <a:t>viaggio</a:t>
            </a:r>
            <a:r>
              <a:rPr lang="en-US" i="1" dirty="0"/>
              <a:t> e </a:t>
            </a:r>
            <a:r>
              <a:rPr lang="en-US" i="1" dirty="0" err="1"/>
              <a:t>persino</a:t>
            </a:r>
            <a:r>
              <a:rPr lang="en-US" i="1" dirty="0"/>
              <a:t> la </a:t>
            </a:r>
            <a:r>
              <a:rPr lang="en-US" i="1" dirty="0" err="1"/>
              <a:t>singola</a:t>
            </a:r>
            <a:r>
              <a:rPr lang="en-US" i="1" dirty="0"/>
              <a:t> </a:t>
            </a:r>
            <a:r>
              <a:rPr lang="en-US" i="1" dirty="0" err="1"/>
              <a:t>escursione</a:t>
            </a:r>
            <a:r>
              <a:rPr lang="en-US" i="1" dirty="0"/>
              <a:t>. </a:t>
            </a:r>
          </a:p>
          <a:p>
            <a:pPr algn="just"/>
            <a:endParaRPr lang="en-US" i="1" dirty="0"/>
          </a:p>
          <a:p>
            <a:pPr algn="just"/>
            <a:r>
              <a:rPr lang="en-US" sz="800" i="1" dirty="0" err="1"/>
              <a:t>Dati</a:t>
            </a:r>
            <a:r>
              <a:rPr lang="en-US" sz="800" i="1" dirty="0"/>
              <a:t> economici qui a </a:t>
            </a:r>
            <a:r>
              <a:rPr lang="en-US" sz="800" i="1" dirty="0" err="1"/>
              <a:t>fianco</a:t>
            </a:r>
            <a:r>
              <a:rPr lang="en-US" sz="800" i="1" dirty="0"/>
              <a:t>, </a:t>
            </a:r>
            <a:r>
              <a:rPr lang="en-US" sz="800" i="1" dirty="0" err="1"/>
              <a:t>fonte</a:t>
            </a:r>
            <a:r>
              <a:rPr lang="en-US" sz="800" i="1" dirty="0"/>
              <a:t> BANCA IFIS - "IL TURISMO PILASTRO DELL'ECONOMIA DELL'ESPERIENZA” Maggio 2023</a:t>
            </a:r>
          </a:p>
          <a:p>
            <a:pPr algn="just"/>
            <a:endParaRPr lang="en-US" sz="800" i="1" dirty="0"/>
          </a:p>
        </p:txBody>
      </p:sp>
      <p:pic>
        <p:nvPicPr>
          <p:cNvPr id="5" name="Segnaposto contenuto 4" descr="Immagine che contiene testo, schermata, Carattere, Parallelo&#10;&#10;Descrizione generata automaticamente">
            <a:extLst>
              <a:ext uri="{FF2B5EF4-FFF2-40B4-BE49-F238E27FC236}">
                <a16:creationId xmlns:a16="http://schemas.microsoft.com/office/drawing/2014/main" id="{A90AE0B0-6847-D02D-6AC0-3079D43A8279}"/>
              </a:ext>
            </a:extLst>
          </p:cNvPr>
          <p:cNvPicPr>
            <a:picLocks noChangeAspect="1"/>
          </p:cNvPicPr>
          <p:nvPr/>
        </p:nvPicPr>
        <p:blipFill rotWithShape="1">
          <a:blip r:embed="rId2"/>
          <a:srcRect l="1373" r="1481"/>
          <a:stretch/>
        </p:blipFill>
        <p:spPr>
          <a:xfrm>
            <a:off x="6096000" y="10"/>
            <a:ext cx="6096000" cy="6857990"/>
          </a:xfrm>
          <a:prstGeom prst="rect">
            <a:avLst/>
          </a:prstGeom>
        </p:spPr>
      </p:pic>
    </p:spTree>
    <p:extLst>
      <p:ext uri="{BB962C8B-B14F-4D97-AF65-F5344CB8AC3E}">
        <p14:creationId xmlns:p14="http://schemas.microsoft.com/office/powerpoint/2010/main" val="351592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F3443B-5874-2B65-49DC-64374DD71560}"/>
              </a:ext>
            </a:extLst>
          </p:cNvPr>
          <p:cNvSpPr>
            <a:spLocks noGrp="1"/>
          </p:cNvSpPr>
          <p:nvPr>
            <p:ph type="title"/>
          </p:nvPr>
        </p:nvSpPr>
        <p:spPr>
          <a:xfrm>
            <a:off x="2231136" y="187890"/>
            <a:ext cx="7576743" cy="1965522"/>
          </a:xfrm>
        </p:spPr>
        <p:txBody>
          <a:bodyPr>
            <a:normAutofit fontScale="90000"/>
          </a:bodyPr>
          <a:lstStyle/>
          <a:p>
            <a:r>
              <a:rPr lang="it-IT" dirty="0"/>
              <a:t>Lo scenario territoriale  fra </a:t>
            </a:r>
            <a:r>
              <a:rPr lang="it-IT" dirty="0" err="1"/>
              <a:t>opportunita’</a:t>
            </a:r>
            <a:r>
              <a:rPr lang="it-IT" dirty="0"/>
              <a:t> e innovazione- </a:t>
            </a:r>
            <a:br>
              <a:rPr lang="it-IT" dirty="0"/>
            </a:br>
            <a:r>
              <a:rPr lang="it-IT" dirty="0"/>
              <a:t>21 marketplace mondiali</a:t>
            </a:r>
            <a:br>
              <a:rPr lang="it-IT" dirty="0"/>
            </a:br>
            <a:r>
              <a:rPr lang="it-IT" dirty="0"/>
              <a:t>solo 7 ospitano la </a:t>
            </a:r>
            <a:r>
              <a:rPr lang="it-IT" dirty="0" err="1"/>
              <a:t>versilia</a:t>
            </a:r>
            <a:r>
              <a:rPr lang="it-IT" dirty="0"/>
              <a:t> </a:t>
            </a:r>
            <a:br>
              <a:rPr lang="it-IT" dirty="0"/>
            </a:br>
            <a:endParaRPr lang="it-IT" dirty="0"/>
          </a:p>
        </p:txBody>
      </p:sp>
      <p:sp>
        <p:nvSpPr>
          <p:cNvPr id="3" name="Segnaposto contenuto 2">
            <a:extLst>
              <a:ext uri="{FF2B5EF4-FFF2-40B4-BE49-F238E27FC236}">
                <a16:creationId xmlns:a16="http://schemas.microsoft.com/office/drawing/2014/main" id="{9C51F37A-B77C-5FAC-291E-AA70B9EFFDE9}"/>
              </a:ext>
            </a:extLst>
          </p:cNvPr>
          <p:cNvSpPr>
            <a:spLocks noGrp="1"/>
          </p:cNvSpPr>
          <p:nvPr>
            <p:ph idx="1"/>
          </p:nvPr>
        </p:nvSpPr>
        <p:spPr>
          <a:xfrm>
            <a:off x="1665027" y="2638044"/>
            <a:ext cx="8871045" cy="3255264"/>
          </a:xfrm>
        </p:spPr>
        <p:txBody>
          <a:bodyPr>
            <a:normAutofit fontScale="85000" lnSpcReduction="20000"/>
          </a:bodyPr>
          <a:lstStyle/>
          <a:p>
            <a:pPr marL="0" indent="0">
              <a:buNone/>
            </a:pPr>
            <a:endParaRPr lang="it-IT" dirty="0"/>
          </a:p>
          <a:p>
            <a:pPr marL="0" indent="0" algn="just">
              <a:buNone/>
            </a:pPr>
            <a:r>
              <a:rPr lang="it-IT" sz="2200" dirty="0"/>
              <a:t>Nel mercato turistico internazionale i maggiori portali per acquisire delle esperienze sono 21, fra cui i più noti: EXPEDIA, TRIPADVISOR, CITY DISCOVERY, AGODA THINGS TO DO, GET YOUR GUIDE, MUSEMENT, TOUR BY LOCALS, pubblico raggiunto 500 milioni di utenti nel mercato internazionale. Ignorare la potenza dei grandi operatori del settore, moltiplicatori di visibilità e di proposte, potrebbe essere un errore. Inoltre, la presenza online non solo attraverso il proprio sito web i canali social, ma anche su siti aggregatori di proposte, è ormai un passaggio obbligato per chi opera nel settore dei servizi per il turismo. Sta ad ogni imprenditore, in base alle caratteristiche della propria offerta e del proprio target di riferimento, decidere se investire tempo e risorse su ognuno dei 21 siti o se scegliere di investire sulla grandi OTA o sui piccoli operatori di nicchia</a:t>
            </a:r>
            <a:r>
              <a:rPr lang="it-IT" dirty="0"/>
              <a:t>.</a:t>
            </a:r>
          </a:p>
          <a:p>
            <a:endParaRPr lang="it-IT" dirty="0"/>
          </a:p>
        </p:txBody>
      </p:sp>
    </p:spTree>
    <p:extLst>
      <p:ext uri="{BB962C8B-B14F-4D97-AF65-F5344CB8AC3E}">
        <p14:creationId xmlns:p14="http://schemas.microsoft.com/office/powerpoint/2010/main" val="393046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3E8CED9-7F54-CF82-8B5B-339CC723CEA6}"/>
              </a:ext>
            </a:extLst>
          </p:cNvPr>
          <p:cNvSpPr>
            <a:spLocks noGrp="1"/>
          </p:cNvSpPr>
          <p:nvPr>
            <p:ph type="body" idx="1"/>
          </p:nvPr>
        </p:nvSpPr>
        <p:spPr/>
        <p:txBody>
          <a:bodyPr/>
          <a:lstStyle/>
          <a:p>
            <a:r>
              <a:rPr lang="it-IT" dirty="0"/>
              <a:t>Se tracciate un cerchio attorno alla </a:t>
            </a:r>
            <a:r>
              <a:rPr lang="it-IT" dirty="0" err="1"/>
              <a:t>versilia</a:t>
            </a:r>
            <a:r>
              <a:rPr lang="it-IT" dirty="0"/>
              <a:t>…</a:t>
            </a:r>
          </a:p>
        </p:txBody>
      </p:sp>
      <p:pic>
        <p:nvPicPr>
          <p:cNvPr id="8" name="Segnaposto contenuto 7" descr="Immagine che contiene testo, schermata, Sito Web, Pubblicità online&#10;&#10;Descrizione generata automaticamente">
            <a:extLst>
              <a:ext uri="{FF2B5EF4-FFF2-40B4-BE49-F238E27FC236}">
                <a16:creationId xmlns:a16="http://schemas.microsoft.com/office/drawing/2014/main" id="{995DD267-B0C8-FE98-8732-6215B3CC4653}"/>
              </a:ext>
            </a:extLst>
          </p:cNvPr>
          <p:cNvPicPr>
            <a:picLocks noGrp="1" noChangeAspect="1"/>
          </p:cNvPicPr>
          <p:nvPr>
            <p:ph sz="half" idx="2"/>
          </p:nvPr>
        </p:nvPicPr>
        <p:blipFill>
          <a:blip r:embed="rId2"/>
          <a:stretch>
            <a:fillRect/>
          </a:stretch>
        </p:blipFill>
        <p:spPr>
          <a:xfrm>
            <a:off x="2179873" y="3143250"/>
            <a:ext cx="3076104" cy="2597150"/>
          </a:xfrm>
        </p:spPr>
      </p:pic>
      <p:pic>
        <p:nvPicPr>
          <p:cNvPr id="10" name="Segnaposto contenuto 9" descr="Immagine che contiene testo, Sito Web, Pagina Web, Pubblicità online&#10;&#10;Descrizione generata automaticamente">
            <a:extLst>
              <a:ext uri="{FF2B5EF4-FFF2-40B4-BE49-F238E27FC236}">
                <a16:creationId xmlns:a16="http://schemas.microsoft.com/office/drawing/2014/main" id="{BC0CF645-92CB-8BA9-B672-F207B459B249}"/>
              </a:ext>
            </a:extLst>
          </p:cNvPr>
          <p:cNvPicPr>
            <a:picLocks noGrp="1" noChangeAspect="1"/>
          </p:cNvPicPr>
          <p:nvPr>
            <p:ph sz="quarter" idx="4"/>
          </p:nvPr>
        </p:nvPicPr>
        <p:blipFill>
          <a:blip r:embed="rId3"/>
          <a:stretch>
            <a:fillRect/>
          </a:stretch>
        </p:blipFill>
        <p:spPr>
          <a:xfrm>
            <a:off x="6774177" y="3143250"/>
            <a:ext cx="3382334" cy="2597150"/>
          </a:xfrm>
        </p:spPr>
      </p:pic>
      <p:sp>
        <p:nvSpPr>
          <p:cNvPr id="5" name="Segnaposto testo 4">
            <a:extLst>
              <a:ext uri="{FF2B5EF4-FFF2-40B4-BE49-F238E27FC236}">
                <a16:creationId xmlns:a16="http://schemas.microsoft.com/office/drawing/2014/main" id="{BB9D2FDB-39C4-0445-9AFE-7C4A1C648568}"/>
              </a:ext>
            </a:extLst>
          </p:cNvPr>
          <p:cNvSpPr>
            <a:spLocks noGrp="1"/>
          </p:cNvSpPr>
          <p:nvPr>
            <p:ph type="body" sz="quarter" idx="13"/>
          </p:nvPr>
        </p:nvSpPr>
        <p:spPr/>
        <p:txBody>
          <a:bodyPr/>
          <a:lstStyle/>
          <a:p>
            <a:r>
              <a:rPr lang="it-IT" dirty="0"/>
              <a:t>Dominano i grandi attrattori toscani</a:t>
            </a:r>
          </a:p>
        </p:txBody>
      </p:sp>
      <p:sp>
        <p:nvSpPr>
          <p:cNvPr id="6" name="Titolo 5">
            <a:extLst>
              <a:ext uri="{FF2B5EF4-FFF2-40B4-BE49-F238E27FC236}">
                <a16:creationId xmlns:a16="http://schemas.microsoft.com/office/drawing/2014/main" id="{30046FAB-744E-FDFD-8FC2-592DB32C9DEE}"/>
              </a:ext>
            </a:extLst>
          </p:cNvPr>
          <p:cNvSpPr>
            <a:spLocks noGrp="1"/>
          </p:cNvSpPr>
          <p:nvPr>
            <p:ph type="title"/>
          </p:nvPr>
        </p:nvSpPr>
        <p:spPr/>
        <p:txBody>
          <a:bodyPr/>
          <a:lstStyle/>
          <a:p>
            <a:r>
              <a:rPr lang="it-IT" dirty="0"/>
              <a:t>Territorio esteso e l’entroterra </a:t>
            </a:r>
            <a:r>
              <a:rPr lang="it-IT" dirty="0" err="1"/>
              <a:t>e’</a:t>
            </a:r>
            <a:r>
              <a:rPr lang="it-IT" dirty="0"/>
              <a:t> dominante</a:t>
            </a:r>
          </a:p>
        </p:txBody>
      </p:sp>
    </p:spTree>
    <p:extLst>
      <p:ext uri="{BB962C8B-B14F-4D97-AF65-F5344CB8AC3E}">
        <p14:creationId xmlns:p14="http://schemas.microsoft.com/office/powerpoint/2010/main" val="330636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7EBCA2-5DCF-3F98-797B-87BD9400E6CA}"/>
              </a:ext>
            </a:extLst>
          </p:cNvPr>
          <p:cNvSpPr>
            <a:spLocks noGrp="1"/>
          </p:cNvSpPr>
          <p:nvPr>
            <p:ph type="title"/>
          </p:nvPr>
        </p:nvSpPr>
        <p:spPr>
          <a:xfrm>
            <a:off x="5138928" y="964692"/>
            <a:ext cx="6092952" cy="1188720"/>
          </a:xfrm>
        </p:spPr>
        <p:txBody>
          <a:bodyPr vert="horz" lIns="182880" tIns="182880" rIns="182880" bIns="182880" rtlCol="0" anchor="ctr" anchorCtr="1">
            <a:normAutofit/>
          </a:bodyPr>
          <a:lstStyle/>
          <a:p>
            <a:r>
              <a:rPr lang="en-US" sz="2000"/>
              <a:t>Visit Tuscany – la scelta culturale del linguaggio istituzionale</a:t>
            </a:r>
            <a:br>
              <a:rPr lang="en-US" sz="2000"/>
            </a:br>
            <a:endParaRPr lang="en-US" sz="2000"/>
          </a:p>
        </p:txBody>
      </p:sp>
      <p:pic>
        <p:nvPicPr>
          <p:cNvPr id="10" name="Segnaposto contenuto 9" descr="Immagine che contiene testo, Pagina Web, Sito Web, schermata&#10;&#10;Descrizione generata automaticamente">
            <a:extLst>
              <a:ext uri="{FF2B5EF4-FFF2-40B4-BE49-F238E27FC236}">
                <a16:creationId xmlns:a16="http://schemas.microsoft.com/office/drawing/2014/main" id="{A2FD190D-B65B-2F29-4447-2EED22AA3F93}"/>
              </a:ext>
            </a:extLst>
          </p:cNvPr>
          <p:cNvPicPr>
            <a:picLocks noGrp="1" noChangeAspect="1"/>
          </p:cNvPicPr>
          <p:nvPr>
            <p:ph sz="half" idx="2"/>
          </p:nvPr>
        </p:nvPicPr>
        <p:blipFill>
          <a:blip r:embed="rId2"/>
          <a:stretch>
            <a:fillRect/>
          </a:stretch>
        </p:blipFill>
        <p:spPr>
          <a:xfrm>
            <a:off x="1503377" y="965200"/>
            <a:ext cx="2620933" cy="4775200"/>
          </a:xfrm>
        </p:spPr>
      </p:pic>
      <p:pic>
        <p:nvPicPr>
          <p:cNvPr id="6" name="Segnaposto contenuto 5" descr="Immagine che contiene testo, schermata, Sito Web, aria aperta&#10;&#10;Descrizione generata automaticamente">
            <a:extLst>
              <a:ext uri="{FF2B5EF4-FFF2-40B4-BE49-F238E27FC236}">
                <a16:creationId xmlns:a16="http://schemas.microsoft.com/office/drawing/2014/main" id="{B2FD9371-6E36-4313-125A-C3E0928F0CE8}"/>
              </a:ext>
            </a:extLst>
          </p:cNvPr>
          <p:cNvPicPr>
            <a:picLocks noGrp="1" noChangeAspect="1"/>
          </p:cNvPicPr>
          <p:nvPr>
            <p:ph sz="half" idx="1"/>
          </p:nvPr>
        </p:nvPicPr>
        <p:blipFill rotWithShape="1">
          <a:blip r:embed="rId3"/>
          <a:srcRect r="1257" b="-3"/>
          <a:stretch/>
        </p:blipFill>
        <p:spPr>
          <a:xfrm>
            <a:off x="5203583" y="2475145"/>
            <a:ext cx="2901385" cy="3264882"/>
          </a:xfrm>
          <a:prstGeom prst="rect">
            <a:avLst/>
          </a:prstGeom>
          <a:ln w="31750" cap="sq">
            <a:solidFill>
              <a:srgbClr val="FFFFFF"/>
            </a:solidFill>
            <a:miter lim="800000"/>
          </a:ln>
        </p:spPr>
      </p:pic>
      <p:pic>
        <p:nvPicPr>
          <p:cNvPr id="8" name="Segnaposto contenuto 7" descr="Immagine che contiene testo, schermata, albero, Sito Web&#10;&#10;Descrizione generata automaticamente">
            <a:extLst>
              <a:ext uri="{FF2B5EF4-FFF2-40B4-BE49-F238E27FC236}">
                <a16:creationId xmlns:a16="http://schemas.microsoft.com/office/drawing/2014/main" id="{22C6BF93-787B-DEC6-1196-EEF2C311E9BA}"/>
              </a:ext>
            </a:extLst>
          </p:cNvPr>
          <p:cNvPicPr>
            <a:picLocks noChangeAspect="1"/>
          </p:cNvPicPr>
          <p:nvPr/>
        </p:nvPicPr>
        <p:blipFill rotWithShape="1">
          <a:blip r:embed="rId4"/>
          <a:srcRect l="1331" r="719" b="-3"/>
          <a:stretch/>
        </p:blipFill>
        <p:spPr>
          <a:xfrm>
            <a:off x="8265837" y="2475145"/>
            <a:ext cx="2966044" cy="3264882"/>
          </a:xfrm>
          <a:prstGeom prst="rect">
            <a:avLst/>
          </a:prstGeom>
          <a:ln w="31750" cap="sq">
            <a:solidFill>
              <a:srgbClr val="FFFFFF"/>
            </a:solidFill>
            <a:miter lim="800000"/>
          </a:ln>
        </p:spPr>
      </p:pic>
    </p:spTree>
    <p:extLst>
      <p:ext uri="{BB962C8B-B14F-4D97-AF65-F5344CB8AC3E}">
        <p14:creationId xmlns:p14="http://schemas.microsoft.com/office/powerpoint/2010/main" val="69618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C3E6EC7-9DA6-D4B2-A699-5E07CAC72829}"/>
              </a:ext>
            </a:extLst>
          </p:cNvPr>
          <p:cNvSpPr>
            <a:spLocks noGrp="1"/>
          </p:cNvSpPr>
          <p:nvPr>
            <p:ph type="body" idx="1"/>
          </p:nvPr>
        </p:nvSpPr>
        <p:spPr>
          <a:xfrm>
            <a:off x="1583435" y="2313433"/>
            <a:ext cx="4270249" cy="704087"/>
          </a:xfrm>
        </p:spPr>
        <p:txBody>
          <a:bodyPr>
            <a:normAutofit fontScale="85000" lnSpcReduction="20000"/>
          </a:bodyPr>
          <a:lstStyle/>
          <a:p>
            <a:pPr algn="l"/>
            <a:r>
              <a:rPr lang="it-IT" dirty="0"/>
              <a:t>Puccini, battello, </a:t>
            </a:r>
            <a:r>
              <a:rPr lang="it-IT" dirty="0" err="1"/>
              <a:t>corchia</a:t>
            </a:r>
            <a:r>
              <a:rPr lang="it-IT" dirty="0"/>
              <a:t>, canoa, via dei fiori, pescaturismo, francigena</a:t>
            </a:r>
          </a:p>
        </p:txBody>
      </p:sp>
      <p:pic>
        <p:nvPicPr>
          <p:cNvPr id="8" name="Segnaposto contenuto 7" descr="Immagine che contiene testo, schermata, Sito Web, Pagina Web&#10;&#10;Descrizione generata automaticamente">
            <a:extLst>
              <a:ext uri="{FF2B5EF4-FFF2-40B4-BE49-F238E27FC236}">
                <a16:creationId xmlns:a16="http://schemas.microsoft.com/office/drawing/2014/main" id="{42320D0E-067C-3DA5-C4AA-2656BEECE66F}"/>
              </a:ext>
            </a:extLst>
          </p:cNvPr>
          <p:cNvPicPr>
            <a:picLocks noGrp="1" noChangeAspect="1"/>
          </p:cNvPicPr>
          <p:nvPr>
            <p:ph sz="half" idx="2"/>
          </p:nvPr>
        </p:nvPicPr>
        <p:blipFill>
          <a:blip r:embed="rId2"/>
          <a:stretch>
            <a:fillRect/>
          </a:stretch>
        </p:blipFill>
        <p:spPr>
          <a:xfrm>
            <a:off x="1705971" y="3143250"/>
            <a:ext cx="3776900" cy="2597150"/>
          </a:xfrm>
        </p:spPr>
      </p:pic>
      <p:pic>
        <p:nvPicPr>
          <p:cNvPr id="10" name="Segnaposto contenuto 9" descr="Immagine che contiene testo, ruota, Ruota di bicicletta, Veicolo terrestre&#10;&#10;Descrizione generata automaticamente">
            <a:extLst>
              <a:ext uri="{FF2B5EF4-FFF2-40B4-BE49-F238E27FC236}">
                <a16:creationId xmlns:a16="http://schemas.microsoft.com/office/drawing/2014/main" id="{8F646933-46C2-C9AA-0D0C-A46481929F0E}"/>
              </a:ext>
            </a:extLst>
          </p:cNvPr>
          <p:cNvPicPr>
            <a:picLocks noGrp="1" noChangeAspect="1"/>
          </p:cNvPicPr>
          <p:nvPr>
            <p:ph sz="quarter" idx="4"/>
          </p:nvPr>
        </p:nvPicPr>
        <p:blipFill>
          <a:blip r:embed="rId3"/>
          <a:stretch>
            <a:fillRect/>
          </a:stretch>
        </p:blipFill>
        <p:spPr>
          <a:xfrm>
            <a:off x="6918949" y="3143250"/>
            <a:ext cx="3092789" cy="2597150"/>
          </a:xfrm>
        </p:spPr>
      </p:pic>
      <p:sp>
        <p:nvSpPr>
          <p:cNvPr id="5" name="Segnaposto testo 4">
            <a:extLst>
              <a:ext uri="{FF2B5EF4-FFF2-40B4-BE49-F238E27FC236}">
                <a16:creationId xmlns:a16="http://schemas.microsoft.com/office/drawing/2014/main" id="{A5585871-1B2B-919E-58CB-EE7C8195B57A}"/>
              </a:ext>
            </a:extLst>
          </p:cNvPr>
          <p:cNvSpPr>
            <a:spLocks noGrp="1"/>
          </p:cNvSpPr>
          <p:nvPr>
            <p:ph type="body" sz="quarter" idx="13"/>
          </p:nvPr>
        </p:nvSpPr>
        <p:spPr/>
        <p:txBody>
          <a:bodyPr>
            <a:normAutofit/>
          </a:bodyPr>
          <a:lstStyle/>
          <a:p>
            <a:pPr algn="l"/>
            <a:r>
              <a:rPr lang="it-IT" dirty="0"/>
              <a:t>Fuoristrada, trekking, cantine, </a:t>
            </a:r>
            <a:r>
              <a:rPr lang="it-IT" dirty="0" err="1"/>
              <a:t>sup</a:t>
            </a:r>
            <a:r>
              <a:rPr lang="it-IT" dirty="0"/>
              <a:t>, vela, bike</a:t>
            </a:r>
          </a:p>
        </p:txBody>
      </p:sp>
      <p:sp>
        <p:nvSpPr>
          <p:cNvPr id="6" name="Titolo 5">
            <a:extLst>
              <a:ext uri="{FF2B5EF4-FFF2-40B4-BE49-F238E27FC236}">
                <a16:creationId xmlns:a16="http://schemas.microsoft.com/office/drawing/2014/main" id="{6690D7F9-9521-D9FE-D905-A71B5745715C}"/>
              </a:ext>
            </a:extLst>
          </p:cNvPr>
          <p:cNvSpPr>
            <a:spLocks noGrp="1"/>
          </p:cNvSpPr>
          <p:nvPr>
            <p:ph type="title"/>
          </p:nvPr>
        </p:nvSpPr>
        <p:spPr>
          <a:xfrm>
            <a:off x="2231136" y="128789"/>
            <a:ext cx="7729728" cy="2024623"/>
          </a:xfrm>
        </p:spPr>
        <p:txBody>
          <a:bodyPr>
            <a:normAutofit fontScale="90000"/>
          </a:bodyPr>
          <a:lstStyle/>
          <a:p>
            <a:r>
              <a:rPr lang="it-IT" dirty="0"/>
              <a:t>Attori del territorio :vincenti sul prodotto ma piccoli per marketplace</a:t>
            </a:r>
            <a:br>
              <a:rPr lang="it-IT" dirty="0"/>
            </a:br>
            <a:br>
              <a:rPr lang="it-IT" dirty="0"/>
            </a:br>
            <a:r>
              <a:rPr lang="it-IT" dirty="0"/>
              <a:t>le esperienze proposte hanno i requisiti per piacere </a:t>
            </a:r>
          </a:p>
        </p:txBody>
      </p:sp>
    </p:spTree>
    <p:extLst>
      <p:ext uri="{BB962C8B-B14F-4D97-AF65-F5344CB8AC3E}">
        <p14:creationId xmlns:p14="http://schemas.microsoft.com/office/powerpoint/2010/main" val="3107049323"/>
      </p:ext>
    </p:extLst>
  </p:cSld>
  <p:clrMapOvr>
    <a:masterClrMapping/>
  </p:clrMapOvr>
</p:sld>
</file>

<file path=ppt/theme/theme1.xml><?xml version="1.0" encoding="utf-8"?>
<a:theme xmlns:a="http://schemas.openxmlformats.org/drawingml/2006/main" name="Pacco">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Pacco</Template>
  <TotalTime>218</TotalTime>
  <Words>716</Words>
  <Application>Microsoft Macintosh PowerPoint</Application>
  <PresentationFormat>Widescreen</PresentationFormat>
  <Paragraphs>47</Paragraphs>
  <Slides>10</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Aptos</vt:lpstr>
      <vt:lpstr>Arial</vt:lpstr>
      <vt:lpstr>Caviar Dreams</vt:lpstr>
      <vt:lpstr>Gill Sans MT</vt:lpstr>
      <vt:lpstr>Segoe UI Light</vt:lpstr>
      <vt:lpstr>Times New Roman</vt:lpstr>
      <vt:lpstr>Pacco</vt:lpstr>
      <vt:lpstr>Versilia, turismo esperenziale, breve analisi </vt:lpstr>
      <vt:lpstr>IL TURISMO, PILASTRO DELL’ECONOMIA DELL’ESPERIENZA</vt:lpstr>
      <vt:lpstr>IL TURISMO ESPERIENZIALE: PROSPETTIVE DI SVILUPPO</vt:lpstr>
      <vt:lpstr>Goat: greatest of all trips «almeno una volta nella vita»</vt:lpstr>
      <vt:lpstr>Cosa significa tutto questo per il business turistico </vt:lpstr>
      <vt:lpstr>Lo scenario territoriale  fra opportunita’ e innovazione-  21 marketplace mondiali solo 7 ospitano la versilia  </vt:lpstr>
      <vt:lpstr>Territorio esteso e l’entroterra e’ dominante</vt:lpstr>
      <vt:lpstr>Visit Tuscany – la scelta culturale del linguaggio istituzionale </vt:lpstr>
      <vt:lpstr>Attori del territorio :vincenti sul prodotto ma piccoli per marketplace  le esperienze proposte hanno i requisiti per piacere </vt:lpstr>
      <vt:lpstr>#turismoesperienziale  continua a vivere nei racconti post viaggio e su questo si costruisce un driver reputazionale. Quanto meglio si sarà trovato il turista, più ricche saranno state le sue esperienze e più ne parlerà ai suoi contatti, facendo crescere l’influenza del “brand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Versilia, turismo esperenziale, breve analisi</dc:title>
  <dc:creator>Anna Duchini</dc:creator>
  <cp:lastModifiedBy>Anna Duchini</cp:lastModifiedBy>
  <cp:revision>6</cp:revision>
  <dcterms:created xsi:type="dcterms:W3CDTF">2024-02-10T11:33:06Z</dcterms:created>
  <dcterms:modified xsi:type="dcterms:W3CDTF">2024-02-11T14:49:39Z</dcterms:modified>
</cp:coreProperties>
</file>