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0.jpeg" ContentType="image/jpeg"/>
  <Override PartName="/ppt/media/image5.jpeg" ContentType="image/jpeg"/>
  <Override PartName="/ppt/media/image11.jpeg" ContentType="image/jpeg"/>
  <Override PartName="/ppt/media/image6.jpeg" ContentType="image/jpeg"/>
  <Override PartName="/ppt/media/image7.jpeg" ContentType="image/jpeg"/>
  <Override PartName="/ppt/media/image12.jpeg" ContentType="image/jpeg"/>
  <Override PartName="/ppt/media/image8.jpeg" ContentType="image/jpeg"/>
  <Override PartName="/ppt/media/image13.jpeg" ContentType="image/jpeg"/>
  <Override PartName="/ppt/media/image9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6AFB6D8-4BFD-4731-99CC-C584349EFCF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617184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83280" y="3533400"/>
            <a:ext cx="617184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7A978D8-270E-41F5-A958-EEA211C6838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183280" y="353340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8345880" y="353340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FF5FA16-F046-4E02-AE0D-A6AA58AAA19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7270200" y="98748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9357120" y="98748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183280" y="353340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7270200" y="353340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9357120" y="353340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FD6E4A6-2E07-4EB6-9FC6-B14D9477D6B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22403A7-CDB5-415F-8855-0064FD1E3F5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8197981-22FB-44EA-9D4D-66658C9DDFD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AE8ADFB-BF4E-4CD6-BE25-0FBBCA7A5CB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BE856E1-39C6-49B2-A883-4E4C23723F1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476D344-9A99-4C60-815F-EE285787E6E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839880" y="457200"/>
            <a:ext cx="3931920" cy="741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A2CC477-9974-4216-A060-A2E4EF18AD3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5183280" y="353340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42194D8-381C-48D2-9D5B-143842473F6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793960C-ACB8-404B-8DE7-6EF311355B4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8345880" y="353340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0C085E7-176A-4B64-9115-74CD0286ECA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183280" y="3533400"/>
            <a:ext cx="617184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340A690-50DB-42A5-924B-AD9AB4155F9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617184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5183280" y="3533400"/>
            <a:ext cx="617184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FCCC862-68DB-4050-BE90-63BC97EF6D0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5183280" y="353340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8345880" y="353340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414DA02-EF82-49BF-AC58-4A84CF6FF8C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7270200" y="98748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9357120" y="98748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5183280" y="353340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7270200" y="353340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9357120" y="353340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53D3698-BEF8-4377-AE72-1BFBD24E768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A18D26D-804D-4D69-839C-B9D9E10B1A0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951AC0E-6F0E-4DF4-AB82-57E51A261EF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4855C44-4ABA-402A-8F2E-A2A85987FA9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9880" y="457200"/>
            <a:ext cx="3931920" cy="741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8E4B78D-9E93-487A-8394-A060A1C649E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183280" y="353340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16D7CE4-8433-4C3F-950B-4F747D411F7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8345880" y="353340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01ED199-0187-4904-AF5C-48256F5F2A6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183280" y="3533400"/>
            <a:ext cx="617184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6560AE4-29DC-4E80-BFD0-D9B12655368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it-IT" sz="4400" spc="-1" strike="noStrike">
                <a:solidFill>
                  <a:srgbClr val="000000"/>
                </a:solidFill>
                <a:latin typeface="Calibri Light"/>
              </a:rPr>
              <a:t>Fare clic per modificare lo stile del titolo dello schema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Fare clic per modificare gli stili del testo dello schema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Secondo livello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Terzo livello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Quarto livello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Quinto livello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it-IT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it-IT" sz="1200" spc="-1" strike="noStrike">
                <a:solidFill>
                  <a:srgbClr val="8b8b8b"/>
                </a:solidFill>
                <a:latin typeface="Calibri"/>
              </a:rPr>
              <a:t>&lt;data/ora&gt;</a:t>
            </a:r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&lt;piè di pagina&gt;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it-IT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AF3DCAA-BEB4-4AC1-A97C-E1E3FEA87369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it-IT" sz="3200" spc="-1" strike="noStrike">
                <a:solidFill>
                  <a:srgbClr val="000000"/>
                </a:solidFill>
                <a:latin typeface="Calibri Light"/>
              </a:rPr>
              <a:t>Fare clic per modificare lo stile del titolo dello schema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Fare clic per modificare gli stili del testo dello schema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Secondo livello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Terzo livello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Quarto livello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Quinto livello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Fare clic per modificare gli stili del testo dello schema</a:t>
            </a:r>
            <a:endParaRPr b="0" lang="it-IT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it-IT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it-IT" sz="1200" spc="-1" strike="noStrike">
                <a:solidFill>
                  <a:srgbClr val="8b8b8b"/>
                </a:solidFill>
                <a:latin typeface="Calibri"/>
              </a:rPr>
              <a:t>&lt;data/ora&gt;</a:t>
            </a:r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&lt;piè di pagina&gt;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it-IT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C86ECEF-3492-4C9C-95A4-299285A8F3A5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44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4" name="Immagine 8"/>
          <p:cNvSpPr/>
          <p:nvPr/>
        </p:nvSpPr>
        <p:spPr>
          <a:xfrm>
            <a:off x="7835040" y="0"/>
            <a:ext cx="4375440" cy="6857640"/>
          </a:xfrm>
          <a:custGeom>
            <a:avLst/>
            <a:gdLst>
              <a:gd name="textAreaLeft" fmla="*/ 0 w 4375440"/>
              <a:gd name="textAreaRight" fmla="*/ 4375800 w 43754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Immagine 15"/>
          <p:cNvSpPr/>
          <p:nvPr/>
        </p:nvSpPr>
        <p:spPr>
          <a:xfrm>
            <a:off x="3500280" y="0"/>
            <a:ext cx="4942080" cy="6857640"/>
          </a:xfrm>
          <a:custGeom>
            <a:avLst/>
            <a:gdLst>
              <a:gd name="textAreaLeft" fmla="*/ 0 w 4942080"/>
              <a:gd name="textAreaRight" fmla="*/ 4942440 w 494208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 useBgFill="1">
        <p:nvSpPr>
          <p:cNvPr id="86" name="Freeform: Shape 46"/>
          <p:cNvSpPr/>
          <p:nvPr/>
        </p:nvSpPr>
        <p:spPr>
          <a:xfrm>
            <a:off x="0" y="0"/>
            <a:ext cx="4396680" cy="6857640"/>
          </a:xfrm>
          <a:custGeom>
            <a:avLst/>
            <a:gdLst>
              <a:gd name="textAreaLeft" fmla="*/ 0 w 4396680"/>
              <a:gd name="textAreaRight" fmla="*/ 4397040 w 439668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algn="l" blurRad="50760" dist="38160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 useBgFill="1">
        <p:nvSpPr>
          <p:cNvPr id="87" name="Freeform: Shape 48"/>
          <p:cNvSpPr/>
          <p:nvPr/>
        </p:nvSpPr>
        <p:spPr>
          <a:xfrm>
            <a:off x="0" y="0"/>
            <a:ext cx="4386240" cy="6857640"/>
          </a:xfrm>
          <a:custGeom>
            <a:avLst/>
            <a:gdLst>
              <a:gd name="textAreaLeft" fmla="*/ 0 w 4386240"/>
              <a:gd name="textAreaRight" fmla="*/ 4386600 w 43862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8" name="Rectangle 50"/>
          <p:cNvSpPr/>
          <p:nvPr/>
        </p:nvSpPr>
        <p:spPr>
          <a:xfrm rot="5400000">
            <a:off x="768240" y="346320"/>
            <a:ext cx="145800" cy="703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89" name="Rectangle 52"/>
          <p:cNvSpPr/>
          <p:nvPr/>
        </p:nvSpPr>
        <p:spPr>
          <a:xfrm>
            <a:off x="438840" y="4544640"/>
            <a:ext cx="3414600" cy="18000"/>
          </a:xfrm>
          <a:prstGeom prst="rect">
            <a:avLst/>
          </a:prstGeom>
          <a:solidFill>
            <a:srgbClr val="d5d5d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90" name="Immagine 20" descr="Immagine che contiene clipart, rana, cartone animato, illustrazione&#10;&#10;Descrizione generata automaticamente"/>
          <p:cNvPicPr/>
          <p:nvPr/>
        </p:nvPicPr>
        <p:blipFill>
          <a:blip r:embed="rId3"/>
          <a:stretch/>
        </p:blipFill>
        <p:spPr>
          <a:xfrm>
            <a:off x="324000" y="0"/>
            <a:ext cx="3180960" cy="3180960"/>
          </a:xfrm>
          <a:prstGeom prst="rect">
            <a:avLst/>
          </a:prstGeom>
          <a:ln w="0">
            <a:noFill/>
          </a:ln>
        </p:spPr>
      </p:pic>
      <p:sp>
        <p:nvSpPr>
          <p:cNvPr id="91" name="Rettangolo 1"/>
          <p:cNvSpPr/>
          <p:nvPr/>
        </p:nvSpPr>
        <p:spPr>
          <a:xfrm>
            <a:off x="324000" y="4277880"/>
            <a:ext cx="3627720" cy="5961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p:transition spd="slow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20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3" name="Immagine 7"/>
          <p:cNvSpPr/>
          <p:nvPr/>
        </p:nvSpPr>
        <p:spPr>
          <a:xfrm>
            <a:off x="3136320" y="0"/>
            <a:ext cx="4978800" cy="3401280"/>
          </a:xfrm>
          <a:custGeom>
            <a:avLst/>
            <a:gdLst>
              <a:gd name="textAreaLeft" fmla="*/ 0 w 4978800"/>
              <a:gd name="textAreaRight" fmla="*/ 4979160 w 4978800"/>
              <a:gd name="textAreaTop" fmla="*/ 0 h 3401280"/>
              <a:gd name="textAreaBottom" fmla="*/ 3401640 h 3401280"/>
            </a:gdLst>
            <a:ahLst/>
            <a:rect l="textAreaLeft" t="textAreaTop" r="textAreaRight" b="textAreaBottom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Segnaposto contenuto 11" descr=""/>
          <p:cNvPicPr/>
          <p:nvPr/>
        </p:nvPicPr>
        <p:blipFill>
          <a:blip r:embed="rId2"/>
          <a:stretch/>
        </p:blipFill>
        <p:spPr>
          <a:xfrm>
            <a:off x="7381800" y="3456360"/>
            <a:ext cx="4809960" cy="3401280"/>
          </a:xfrm>
          <a:prstGeom prst="rect">
            <a:avLst/>
          </a:prstGeom>
          <a:ln w="0">
            <a:noFill/>
          </a:ln>
        </p:spPr>
      </p:pic>
      <p:sp>
        <p:nvSpPr>
          <p:cNvPr id="95" name="Immagine 15"/>
          <p:cNvSpPr/>
          <p:nvPr/>
        </p:nvSpPr>
        <p:spPr>
          <a:xfrm>
            <a:off x="3189600" y="3456360"/>
            <a:ext cx="4925160" cy="3401280"/>
          </a:xfrm>
          <a:custGeom>
            <a:avLst/>
            <a:gdLst>
              <a:gd name="textAreaLeft" fmla="*/ 0 w 4925160"/>
              <a:gd name="textAreaRight" fmla="*/ 4925520 w 4925160"/>
              <a:gd name="textAreaTop" fmla="*/ 0 h 3401280"/>
              <a:gd name="textAreaBottom" fmla="*/ 3401640 h 3401280"/>
            </a:gdLst>
            <a:ahLst/>
            <a:rect l="textAreaLeft" t="textAreaTop" r="textAreaRight" b="textAreaBottom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 useBgFill="1">
        <p:nvSpPr>
          <p:cNvPr id="96" name="Freeform: Shape 22"/>
          <p:cNvSpPr/>
          <p:nvPr/>
        </p:nvSpPr>
        <p:spPr>
          <a:xfrm>
            <a:off x="0" y="0"/>
            <a:ext cx="3945600" cy="6857640"/>
          </a:xfrm>
          <a:custGeom>
            <a:avLst/>
            <a:gdLst>
              <a:gd name="textAreaLeft" fmla="*/ 0 w 3945600"/>
              <a:gd name="textAreaRight" fmla="*/ 3945960 w 39456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algn="l" blurRad="50760" dist="38160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 useBgFill="1">
        <p:nvSpPr>
          <p:cNvPr id="97" name="Freeform: Shape 24"/>
          <p:cNvSpPr/>
          <p:nvPr/>
        </p:nvSpPr>
        <p:spPr>
          <a:xfrm>
            <a:off x="0" y="0"/>
            <a:ext cx="3936240" cy="6857640"/>
          </a:xfrm>
          <a:custGeom>
            <a:avLst/>
            <a:gdLst>
              <a:gd name="textAreaLeft" fmla="*/ 0 w 3936240"/>
              <a:gd name="textAreaRight" fmla="*/ 3936600 w 39362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28160" y="792720"/>
            <a:ext cx="35856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scadia Mono SemiBold"/>
                <a:ea typeface="Cascadia Mono SemiBold"/>
              </a:rPr>
              <a:t>LA NOSTRA STORIA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Rectangle 26"/>
          <p:cNvSpPr/>
          <p:nvPr/>
        </p:nvSpPr>
        <p:spPr>
          <a:xfrm>
            <a:off x="0" y="1005840"/>
            <a:ext cx="127800" cy="65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0" name="Rectangle 28"/>
          <p:cNvSpPr/>
          <p:nvPr/>
        </p:nvSpPr>
        <p:spPr>
          <a:xfrm>
            <a:off x="438840" y="2089800"/>
            <a:ext cx="2834280" cy="18000"/>
          </a:xfrm>
          <a:prstGeom prst="rect">
            <a:avLst/>
          </a:prstGeom>
          <a:solidFill>
            <a:srgbClr val="d5d5d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86040" y="2258640"/>
            <a:ext cx="3488400" cy="894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08880" indent="-246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Cascadia Mono SemiLight"/>
                <a:ea typeface="Cascadia Mono SemiLight"/>
              </a:rPr>
              <a:t>2011 Apua park </a:t>
            </a:r>
            <a:r>
              <a:rPr b="0" lang="it-IT" sz="1700" spc="-1" strike="noStrike">
                <a:solidFill>
                  <a:srgbClr val="000000"/>
                </a:solidFill>
                <a:latin typeface="Cascadia Mono SemiLight"/>
                <a:ea typeface="Cascadia Mono SemiLight"/>
              </a:rPr>
              <a:t>apre</a:t>
            </a:r>
            <a:r>
              <a:rPr b="0" lang="en-US" sz="1700" spc="-1" strike="noStrike">
                <a:solidFill>
                  <a:srgbClr val="000000"/>
                </a:solidFill>
                <a:latin typeface="Cascadia Mono SemiLight"/>
                <a:ea typeface="Cascadia Mono SemiLight"/>
              </a:rPr>
              <a:t> il </a:t>
            </a:r>
            <a:r>
              <a:rPr b="0" lang="it-IT" sz="1700" spc="-1" strike="noStrike">
                <a:solidFill>
                  <a:srgbClr val="000000"/>
                </a:solidFill>
                <a:latin typeface="Cascadia Mono SemiLight"/>
                <a:ea typeface="Cascadia Mono SemiLight"/>
              </a:rPr>
              <a:t>suo</a:t>
            </a:r>
            <a:r>
              <a:rPr b="0" lang="en-US" sz="1700" spc="-1" strike="noStrike">
                <a:solidFill>
                  <a:srgbClr val="000000"/>
                </a:solidFill>
                <a:latin typeface="Cascadia Mono SemiLight"/>
                <a:ea typeface="Cascadia Mono SemiLight"/>
              </a:rPr>
              <a:t> primo Parco Avventura </a:t>
            </a:r>
            <a:r>
              <a:rPr b="0" lang="it-IT" sz="1700" spc="-1" strike="noStrike">
                <a:solidFill>
                  <a:srgbClr val="000000"/>
                </a:solidFill>
                <a:latin typeface="Cascadia Mono SemiLight"/>
                <a:ea typeface="Cascadia Mono SemiLight"/>
              </a:rPr>
              <a:t>sul</a:t>
            </a:r>
            <a:r>
              <a:rPr b="0" lang="en-US" sz="1700" spc="-1" strike="noStrike">
                <a:solidFill>
                  <a:srgbClr val="000000"/>
                </a:solidFill>
                <a:latin typeface="Cascadia Mono SemiLight"/>
                <a:ea typeface="Cascadia Mono SemiLight"/>
              </a:rPr>
              <a:t> </a:t>
            </a:r>
            <a:r>
              <a:rPr b="0" lang="it-IT" sz="1700" spc="-1" strike="noStrike">
                <a:solidFill>
                  <a:srgbClr val="000000"/>
                </a:solidFill>
                <a:latin typeface="Cascadia Mono SemiLight"/>
                <a:ea typeface="Cascadia Mono SemiLight"/>
              </a:rPr>
              <a:t>viale</a:t>
            </a:r>
            <a:r>
              <a:rPr b="0" lang="en-US" sz="1700" spc="-1" strike="noStrike">
                <a:solidFill>
                  <a:srgbClr val="000000"/>
                </a:solidFill>
                <a:latin typeface="Cascadia Mono SemiLight"/>
                <a:ea typeface="Cascadia Mono SemiLight"/>
              </a:rPr>
              <a:t> Apua a Marina di Pietrasanta</a:t>
            </a:r>
            <a:endParaRPr b="0" lang="it-IT" sz="17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it-IT" sz="1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Immagine 13"/>
          <p:cNvSpPr/>
          <p:nvPr/>
        </p:nvSpPr>
        <p:spPr>
          <a:xfrm>
            <a:off x="7404480" y="0"/>
            <a:ext cx="4787280" cy="3401280"/>
          </a:xfrm>
          <a:custGeom>
            <a:avLst/>
            <a:gdLst>
              <a:gd name="textAreaLeft" fmla="*/ 0 w 4787280"/>
              <a:gd name="textAreaRight" fmla="*/ 4787640 w 4787280"/>
              <a:gd name="textAreaTop" fmla="*/ 0 h 3401280"/>
              <a:gd name="textAreaBottom" fmla="*/ 3401640 h 3401280"/>
            </a:gdLst>
            <a:ahLst/>
            <a:rect l="textAreaLeft" t="textAreaTop" r="textAreaRight" b="textAreaBottom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Segnaposto testo 3"/>
          <p:cNvSpPr/>
          <p:nvPr/>
        </p:nvSpPr>
        <p:spPr>
          <a:xfrm>
            <a:off x="86040" y="3153960"/>
            <a:ext cx="3488400" cy="61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8584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ascadia Mono SemiLight"/>
                <a:ea typeface="Cascadia Mono SemiLight"/>
              </a:rPr>
              <a:t>2014</a:t>
            </a:r>
            <a:r>
              <a:rPr b="0" lang="en-US" sz="1700" spc="-1" strike="noStrike">
                <a:solidFill>
                  <a:srgbClr val="000000"/>
                </a:solidFill>
                <a:latin typeface="Calibri"/>
                <a:ea typeface="Cascadia Mono SemiLight"/>
              </a:rPr>
              <a:t> trasferimento a Marina di Massa</a:t>
            </a:r>
            <a:endParaRPr b="0" lang="it-IT" sz="1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it-IT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Segnaposto testo 3"/>
          <p:cNvSpPr/>
          <p:nvPr/>
        </p:nvSpPr>
        <p:spPr>
          <a:xfrm>
            <a:off x="86040" y="3820680"/>
            <a:ext cx="3488400" cy="58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8584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Cascadia Mono SemiLight"/>
                <a:ea typeface="Cascadia Mono SemiLight"/>
              </a:rPr>
              <a:t>2020 rilevato l’area del Versilpark.</a:t>
            </a:r>
            <a:endParaRPr b="0" lang="it-IT" sz="1700" spc="-1" strike="noStrike">
              <a:solidFill>
                <a:srgbClr val="000000"/>
              </a:solidFill>
              <a:latin typeface="Arial"/>
            </a:endParaRPr>
          </a:p>
          <a:p>
            <a:pPr marL="5724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it-IT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Rettangolo 2"/>
          <p:cNvSpPr/>
          <p:nvPr/>
        </p:nvSpPr>
        <p:spPr>
          <a:xfrm>
            <a:off x="56160" y="1662120"/>
            <a:ext cx="3627720" cy="5961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p:transition spd="slow">
    <p:wipe dir="l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" name="Rectangle 20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7" name="Immagine 7"/>
          <p:cNvSpPr/>
          <p:nvPr/>
        </p:nvSpPr>
        <p:spPr>
          <a:xfrm>
            <a:off x="3136320" y="0"/>
            <a:ext cx="4978800" cy="3401280"/>
          </a:xfrm>
          <a:custGeom>
            <a:avLst/>
            <a:gdLst>
              <a:gd name="textAreaLeft" fmla="*/ 0 w 4978800"/>
              <a:gd name="textAreaRight" fmla="*/ 4979160 w 4978800"/>
              <a:gd name="textAreaTop" fmla="*/ 0 h 3401280"/>
              <a:gd name="textAreaBottom" fmla="*/ 3401640 h 3401280"/>
            </a:gdLst>
            <a:ahLst/>
            <a:rect l="textAreaLeft" t="textAreaTop" r="textAreaRight" b="textAreaBottom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" name="Segnaposto contenuto 11" descr=""/>
          <p:cNvPicPr/>
          <p:nvPr/>
        </p:nvPicPr>
        <p:blipFill>
          <a:blip r:embed="rId2"/>
          <a:stretch/>
        </p:blipFill>
        <p:spPr>
          <a:xfrm>
            <a:off x="7381800" y="3456360"/>
            <a:ext cx="4809960" cy="3401280"/>
          </a:xfrm>
          <a:prstGeom prst="rect">
            <a:avLst/>
          </a:prstGeom>
          <a:ln w="0">
            <a:noFill/>
          </a:ln>
        </p:spPr>
      </p:pic>
      <p:sp>
        <p:nvSpPr>
          <p:cNvPr id="109" name="Immagine 15"/>
          <p:cNvSpPr/>
          <p:nvPr/>
        </p:nvSpPr>
        <p:spPr>
          <a:xfrm>
            <a:off x="3189600" y="3456360"/>
            <a:ext cx="4925160" cy="3401280"/>
          </a:xfrm>
          <a:custGeom>
            <a:avLst/>
            <a:gdLst>
              <a:gd name="textAreaLeft" fmla="*/ 0 w 4925160"/>
              <a:gd name="textAreaRight" fmla="*/ 4925520 w 4925160"/>
              <a:gd name="textAreaTop" fmla="*/ 0 h 3401280"/>
              <a:gd name="textAreaBottom" fmla="*/ 3401640 h 3401280"/>
            </a:gdLst>
            <a:ahLst/>
            <a:rect l="textAreaLeft" t="textAreaTop" r="textAreaRight" b="textAreaBottom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 useBgFill="1">
        <p:nvSpPr>
          <p:cNvPr id="110" name="Freeform: Shape 22"/>
          <p:cNvSpPr/>
          <p:nvPr/>
        </p:nvSpPr>
        <p:spPr>
          <a:xfrm>
            <a:off x="0" y="0"/>
            <a:ext cx="3945600" cy="6857640"/>
          </a:xfrm>
          <a:custGeom>
            <a:avLst/>
            <a:gdLst>
              <a:gd name="textAreaLeft" fmla="*/ 0 w 3945600"/>
              <a:gd name="textAreaRight" fmla="*/ 3945960 w 39456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algn="l" blurRad="50760" dist="38160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 useBgFill="1">
        <p:nvSpPr>
          <p:cNvPr id="111" name="Freeform: Shape 24"/>
          <p:cNvSpPr/>
          <p:nvPr/>
        </p:nvSpPr>
        <p:spPr>
          <a:xfrm>
            <a:off x="0" y="0"/>
            <a:ext cx="3936240" cy="6857640"/>
          </a:xfrm>
          <a:custGeom>
            <a:avLst/>
            <a:gdLst>
              <a:gd name="textAreaLeft" fmla="*/ 0 w 3936240"/>
              <a:gd name="textAreaRight" fmla="*/ 3936600 w 39362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48200" y="685800"/>
            <a:ext cx="28069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scadia Mono SemiBold"/>
                <a:ea typeface="Cascadia Mono SemiBold"/>
              </a:rPr>
              <a:t>LA SICUREZZA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Rectangle 26"/>
          <p:cNvSpPr/>
          <p:nvPr/>
        </p:nvSpPr>
        <p:spPr>
          <a:xfrm>
            <a:off x="0" y="1005840"/>
            <a:ext cx="127800" cy="65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4" name="Rectangle 28"/>
          <p:cNvSpPr/>
          <p:nvPr/>
        </p:nvSpPr>
        <p:spPr>
          <a:xfrm>
            <a:off x="438840" y="2089800"/>
            <a:ext cx="2834280" cy="18000"/>
          </a:xfrm>
          <a:prstGeom prst="rect">
            <a:avLst/>
          </a:prstGeom>
          <a:solidFill>
            <a:srgbClr val="d5d5d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5" name="Immagine 13"/>
          <p:cNvSpPr/>
          <p:nvPr/>
        </p:nvSpPr>
        <p:spPr>
          <a:xfrm>
            <a:off x="7404480" y="0"/>
            <a:ext cx="4787280" cy="3401280"/>
          </a:xfrm>
          <a:custGeom>
            <a:avLst/>
            <a:gdLst>
              <a:gd name="textAreaLeft" fmla="*/ 0 w 4787280"/>
              <a:gd name="textAreaRight" fmla="*/ 4787640 w 4787280"/>
              <a:gd name="textAreaTop" fmla="*/ 0 h 3401280"/>
              <a:gd name="textAreaBottom" fmla="*/ 3401640 h 3401280"/>
            </a:gdLst>
            <a:ahLst/>
            <a:rect l="textAreaLeft" t="textAreaTop" r="textAreaRight" b="textAreaBottom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Segnaposto testo 3"/>
          <p:cNvSpPr/>
          <p:nvPr/>
        </p:nvSpPr>
        <p:spPr>
          <a:xfrm>
            <a:off x="43200" y="3452400"/>
            <a:ext cx="3488400" cy="65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370800" indent="-308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Cascadia Mono SemiLight"/>
                <a:ea typeface="Cascadia Mono SemiLight"/>
              </a:rPr>
              <a:t>Viene effettuato un briefing prima di accedere ai percorsi</a:t>
            </a:r>
            <a:endParaRPr b="0" lang="it-IT" sz="1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it-IT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Segnaposto testo 3"/>
          <p:cNvSpPr/>
          <p:nvPr/>
        </p:nvSpPr>
        <p:spPr>
          <a:xfrm>
            <a:off x="43200" y="4182120"/>
            <a:ext cx="3488400" cy="115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370800" indent="-308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Cascadia Mono SemiLight"/>
                <a:ea typeface="Cascadia Mono SemiLight"/>
              </a:rPr>
              <a:t>Il personale soccorritore è composto da esperti alpinisti, membri del soccorso alpino ed elisoccorittori del 118.</a:t>
            </a:r>
            <a:endParaRPr b="0" lang="it-IT" sz="1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it-IT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Segnaposto testo 3"/>
          <p:cNvSpPr/>
          <p:nvPr/>
        </p:nvSpPr>
        <p:spPr>
          <a:xfrm>
            <a:off x="43200" y="5427720"/>
            <a:ext cx="3488400" cy="12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370800" indent="-308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Cascadia Mono SemiLight"/>
                <a:ea typeface="Cascadia Mono SemiLight"/>
              </a:rPr>
              <a:t>Tutto il nostro personale parla inglese inoltre abbiamo due madre lingua francese ed un madre lingua spagnolo.</a:t>
            </a:r>
            <a:endParaRPr b="0" lang="it-IT" sz="1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it-IT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Rettangolo 6"/>
          <p:cNvSpPr/>
          <p:nvPr/>
        </p:nvSpPr>
        <p:spPr>
          <a:xfrm>
            <a:off x="16560" y="1528200"/>
            <a:ext cx="3627720" cy="5961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0" name="Segnaposto testo 3"/>
          <p:cNvSpPr/>
          <p:nvPr/>
        </p:nvSpPr>
        <p:spPr>
          <a:xfrm>
            <a:off x="43200" y="2584800"/>
            <a:ext cx="3488400" cy="86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370800" indent="-308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Cascadia Mono SemiLight"/>
                <a:ea typeface="Cascadia Mono SemiLight"/>
              </a:rPr>
              <a:t>Il parco è dotato di linea vita continua che rende impossibile il distacco accidentale.</a:t>
            </a:r>
            <a:endParaRPr b="0" lang="it-IT" sz="1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it-IT" sz="1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it-IT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3200" y="1730880"/>
            <a:ext cx="3488400" cy="865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70800" indent="-308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Cascadia Mono SemiLight"/>
                <a:ea typeface="Cascadia Mono SemiLight"/>
              </a:rPr>
              <a:t>I partecipanti vengono muniti di imbracatura di sicurezza, casco e sotto casco monouso.</a:t>
            </a:r>
            <a:endParaRPr b="0" lang="it-IT" sz="17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it-IT" sz="17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it-IT" sz="1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>
    <p:wipe dir="l"/>
  </p:transition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" name="Rectangle 20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23" name="Segnaposto contenuto 11" descr=""/>
          <p:cNvPicPr/>
          <p:nvPr/>
        </p:nvPicPr>
        <p:blipFill>
          <a:blip r:embed="rId1"/>
          <a:stretch/>
        </p:blipFill>
        <p:spPr>
          <a:xfrm>
            <a:off x="7381800" y="3456360"/>
            <a:ext cx="4809960" cy="3401280"/>
          </a:xfrm>
          <a:prstGeom prst="rect">
            <a:avLst/>
          </a:prstGeom>
          <a:ln w="0">
            <a:noFill/>
          </a:ln>
        </p:spPr>
      </p:pic>
      <p:sp>
        <p:nvSpPr>
          <p:cNvPr id="124" name="Immagine 15"/>
          <p:cNvSpPr/>
          <p:nvPr/>
        </p:nvSpPr>
        <p:spPr>
          <a:xfrm>
            <a:off x="3181320" y="3456360"/>
            <a:ext cx="4933080" cy="3401280"/>
          </a:xfrm>
          <a:custGeom>
            <a:avLst/>
            <a:gdLst>
              <a:gd name="textAreaLeft" fmla="*/ 0 w 4933080"/>
              <a:gd name="textAreaRight" fmla="*/ 4933440 w 4933080"/>
              <a:gd name="textAreaTop" fmla="*/ 0 h 3401280"/>
              <a:gd name="textAreaBottom" fmla="*/ 3401640 h 3401280"/>
            </a:gdLst>
            <a:ahLst/>
            <a:rect l="textAreaLeft" t="textAreaTop" r="textAreaRight" b="textAreaBottom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 useBgFill="1">
        <p:nvSpPr>
          <p:cNvPr id="125" name="Freeform: Shape 22"/>
          <p:cNvSpPr/>
          <p:nvPr/>
        </p:nvSpPr>
        <p:spPr>
          <a:xfrm>
            <a:off x="0" y="0"/>
            <a:ext cx="3945600" cy="6857640"/>
          </a:xfrm>
          <a:custGeom>
            <a:avLst/>
            <a:gdLst>
              <a:gd name="textAreaLeft" fmla="*/ 0 w 3945600"/>
              <a:gd name="textAreaRight" fmla="*/ 3945960 w 39456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algn="l" blurRad="50760" dist="38160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 useBgFill="1">
        <p:nvSpPr>
          <p:cNvPr id="126" name="Freeform: Shape 24"/>
          <p:cNvSpPr/>
          <p:nvPr/>
        </p:nvSpPr>
        <p:spPr>
          <a:xfrm>
            <a:off x="0" y="0"/>
            <a:ext cx="3936240" cy="6857640"/>
          </a:xfrm>
          <a:custGeom>
            <a:avLst/>
            <a:gdLst>
              <a:gd name="textAreaLeft" fmla="*/ 0 w 3936240"/>
              <a:gd name="textAreaRight" fmla="*/ 3936600 w 39362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48200" y="685800"/>
            <a:ext cx="28069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scadia Mono SemiBold"/>
                <a:ea typeface="Cascadia Mono SemiBold"/>
              </a:rPr>
              <a:t>ORARIO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Rectangle 26"/>
          <p:cNvSpPr/>
          <p:nvPr/>
        </p:nvSpPr>
        <p:spPr>
          <a:xfrm>
            <a:off x="0" y="1005840"/>
            <a:ext cx="127800" cy="65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9" name="Rectangle 28"/>
          <p:cNvSpPr/>
          <p:nvPr/>
        </p:nvSpPr>
        <p:spPr>
          <a:xfrm>
            <a:off x="438840" y="2089800"/>
            <a:ext cx="2834280" cy="18000"/>
          </a:xfrm>
          <a:prstGeom prst="rect">
            <a:avLst/>
          </a:prstGeom>
          <a:solidFill>
            <a:srgbClr val="d5d5d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86040" y="2311200"/>
            <a:ext cx="3488400" cy="199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Cascadia Mono SemiLight"/>
                <a:ea typeface="Cascadia Mono SemiLight"/>
              </a:rPr>
              <a:t>In bassa stagione il parco apre la domenica pomeriggio</a:t>
            </a:r>
            <a:endParaRPr b="0" lang="it-IT" sz="1700" spc="-1" strike="noStrike">
              <a:solidFill>
                <a:srgbClr val="000000"/>
              </a:solidFill>
              <a:latin typeface="Calibri"/>
            </a:endParaRPr>
          </a:p>
          <a:p>
            <a:pPr marL="34308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Cascadia Mono SemiLight"/>
                <a:ea typeface="Cascadia Mono SemiLight"/>
              </a:rPr>
              <a:t>In alta stagione siamo aperti tutti i giorni dale 17:00 alle 23:30</a:t>
            </a:r>
            <a:endParaRPr b="0" lang="it-IT" sz="17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it-IT" sz="17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it-IT" sz="17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it-IT" sz="1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Immagine 13"/>
          <p:cNvSpPr/>
          <p:nvPr/>
        </p:nvSpPr>
        <p:spPr>
          <a:xfrm>
            <a:off x="2381400" y="0"/>
            <a:ext cx="9810360" cy="3401280"/>
          </a:xfrm>
          <a:custGeom>
            <a:avLst/>
            <a:gdLst>
              <a:gd name="textAreaLeft" fmla="*/ 0 w 9810360"/>
              <a:gd name="textAreaRight" fmla="*/ 9810720 w 9810360"/>
              <a:gd name="textAreaTop" fmla="*/ 0 h 3401280"/>
              <a:gd name="textAreaBottom" fmla="*/ 3401640 h 3401280"/>
            </a:gdLst>
            <a:ahLst/>
            <a:rect l="textAreaLeft" t="textAreaTop" r="textAreaRight" b="textAreaBottom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Rettangolo 2"/>
          <p:cNvSpPr/>
          <p:nvPr/>
        </p:nvSpPr>
        <p:spPr>
          <a:xfrm>
            <a:off x="0" y="1863000"/>
            <a:ext cx="3488400" cy="4784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p:transition spd="slow">
    <p:wipe dir="l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20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4" name="Immagine 7"/>
          <p:cNvSpPr/>
          <p:nvPr/>
        </p:nvSpPr>
        <p:spPr>
          <a:xfrm>
            <a:off x="3136320" y="0"/>
            <a:ext cx="4978800" cy="3401280"/>
          </a:xfrm>
          <a:custGeom>
            <a:avLst/>
            <a:gdLst>
              <a:gd name="textAreaLeft" fmla="*/ 0 w 4978800"/>
              <a:gd name="textAreaRight" fmla="*/ 4979160 w 4978800"/>
              <a:gd name="textAreaTop" fmla="*/ 0 h 3401280"/>
              <a:gd name="textAreaBottom" fmla="*/ 3401640 h 3401280"/>
            </a:gdLst>
            <a:ahLst/>
            <a:rect l="textAreaLeft" t="textAreaTop" r="textAreaRight" b="textAreaBottom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Segnaposto contenuto 11" descr=""/>
          <p:cNvPicPr/>
          <p:nvPr/>
        </p:nvPicPr>
        <p:blipFill>
          <a:blip r:embed="rId2"/>
          <a:stretch/>
        </p:blipFill>
        <p:spPr>
          <a:xfrm>
            <a:off x="7381800" y="3456360"/>
            <a:ext cx="4809960" cy="3401280"/>
          </a:xfrm>
          <a:prstGeom prst="rect">
            <a:avLst/>
          </a:prstGeom>
          <a:ln w="0">
            <a:noFill/>
          </a:ln>
        </p:spPr>
      </p:pic>
      <p:sp>
        <p:nvSpPr>
          <p:cNvPr id="136" name="Immagine 15"/>
          <p:cNvSpPr/>
          <p:nvPr/>
        </p:nvSpPr>
        <p:spPr>
          <a:xfrm>
            <a:off x="3189600" y="3456360"/>
            <a:ext cx="4925160" cy="3401280"/>
          </a:xfrm>
          <a:custGeom>
            <a:avLst/>
            <a:gdLst>
              <a:gd name="textAreaLeft" fmla="*/ 0 w 4925160"/>
              <a:gd name="textAreaRight" fmla="*/ 4925520 w 4925160"/>
              <a:gd name="textAreaTop" fmla="*/ 0 h 3401280"/>
              <a:gd name="textAreaBottom" fmla="*/ 3401640 h 3401280"/>
            </a:gdLst>
            <a:ahLst/>
            <a:rect l="textAreaLeft" t="textAreaTop" r="textAreaRight" b="textAreaBottom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 useBgFill="1">
        <p:nvSpPr>
          <p:cNvPr id="137" name="Freeform: Shape 22"/>
          <p:cNvSpPr/>
          <p:nvPr/>
        </p:nvSpPr>
        <p:spPr>
          <a:xfrm>
            <a:off x="0" y="0"/>
            <a:ext cx="3945600" cy="6857640"/>
          </a:xfrm>
          <a:custGeom>
            <a:avLst/>
            <a:gdLst>
              <a:gd name="textAreaLeft" fmla="*/ 0 w 3945600"/>
              <a:gd name="textAreaRight" fmla="*/ 3945960 w 39456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algn="l" blurRad="50760" dist="38160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 useBgFill="1">
        <p:nvSpPr>
          <p:cNvPr id="138" name="Freeform: Shape 24"/>
          <p:cNvSpPr/>
          <p:nvPr/>
        </p:nvSpPr>
        <p:spPr>
          <a:xfrm>
            <a:off x="0" y="0"/>
            <a:ext cx="3936240" cy="6857640"/>
          </a:xfrm>
          <a:custGeom>
            <a:avLst/>
            <a:gdLst>
              <a:gd name="textAreaLeft" fmla="*/ 0 w 3936240"/>
              <a:gd name="textAreaRight" fmla="*/ 3936600 w 39362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12840" y="685800"/>
            <a:ext cx="3126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scadia Mono SemiBold"/>
                <a:ea typeface="Cascadia Mono SemiBold"/>
              </a:rPr>
              <a:t>ATTIVITA’ AD ACCESSO LIBERO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Rectangle 26"/>
          <p:cNvSpPr/>
          <p:nvPr/>
        </p:nvSpPr>
        <p:spPr>
          <a:xfrm>
            <a:off x="0" y="1005840"/>
            <a:ext cx="127800" cy="65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1" name="Rectangle 28"/>
          <p:cNvSpPr/>
          <p:nvPr/>
        </p:nvSpPr>
        <p:spPr>
          <a:xfrm>
            <a:off x="438840" y="2089800"/>
            <a:ext cx="2834280" cy="18000"/>
          </a:xfrm>
          <a:prstGeom prst="rect">
            <a:avLst/>
          </a:prstGeom>
          <a:solidFill>
            <a:srgbClr val="d5d5d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86040" y="2637360"/>
            <a:ext cx="3488400" cy="1624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Cascadia Mono SemiLight"/>
                <a:ea typeface="Cascadia Mono SemiLight"/>
              </a:rPr>
              <a:t>Casa sull’albero</a:t>
            </a:r>
            <a:endParaRPr b="0" lang="it-IT" sz="1700" spc="-1" strike="noStrike">
              <a:solidFill>
                <a:srgbClr val="000000"/>
              </a:solidFill>
              <a:latin typeface="Calibri"/>
            </a:endParaRPr>
          </a:p>
          <a:p>
            <a:pPr marL="34308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Cascadia Mono SemiLight"/>
                <a:ea typeface="Cascadia Mono SemiLight"/>
              </a:rPr>
              <a:t>Castello in legno</a:t>
            </a:r>
            <a:endParaRPr b="0" lang="it-IT" sz="1700" spc="-1" strike="noStrike">
              <a:solidFill>
                <a:srgbClr val="000000"/>
              </a:solidFill>
              <a:latin typeface="Calibri"/>
            </a:endParaRPr>
          </a:p>
          <a:p>
            <a:pPr marL="34308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Cascadia Mono SemiLight"/>
                <a:ea typeface="Cascadia Mono SemiLight"/>
              </a:rPr>
              <a:t>Campo da basket</a:t>
            </a:r>
            <a:endParaRPr b="0" lang="it-IT" sz="1700" spc="-1" strike="noStrike">
              <a:solidFill>
                <a:srgbClr val="000000"/>
              </a:solidFill>
              <a:latin typeface="Calibri"/>
            </a:endParaRPr>
          </a:p>
          <a:p>
            <a:pPr marL="34308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Cascadia Mono SemiLight"/>
                <a:ea typeface="Cascadia Mono SemiLight"/>
              </a:rPr>
              <a:t>Campetto da calcio</a:t>
            </a:r>
            <a:endParaRPr b="0" lang="it-IT" sz="17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it-IT" sz="17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it-IT" sz="1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Immagine 13"/>
          <p:cNvSpPr/>
          <p:nvPr/>
        </p:nvSpPr>
        <p:spPr>
          <a:xfrm>
            <a:off x="7404480" y="0"/>
            <a:ext cx="4787280" cy="3401280"/>
          </a:xfrm>
          <a:custGeom>
            <a:avLst/>
            <a:gdLst>
              <a:gd name="textAreaLeft" fmla="*/ 0 w 4787280"/>
              <a:gd name="textAreaRight" fmla="*/ 4787640 w 4787280"/>
              <a:gd name="textAreaTop" fmla="*/ 0 h 3401280"/>
              <a:gd name="textAreaBottom" fmla="*/ 3401640 h 3401280"/>
            </a:gdLst>
            <a:ahLst/>
            <a:rect l="textAreaLeft" t="textAreaTop" r="textAreaRight" b="textAreaBottom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Rettangolo 2"/>
          <p:cNvSpPr/>
          <p:nvPr/>
        </p:nvSpPr>
        <p:spPr>
          <a:xfrm>
            <a:off x="101160" y="1908360"/>
            <a:ext cx="3627720" cy="5961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p:transition spd="slow">
    <p:wipe dir="l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33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7543800" y="432720"/>
            <a:ext cx="3988080" cy="16423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3000"/>
          </a:bodyPr>
          <a:p>
            <a:pPr indent="0">
              <a:lnSpc>
                <a:spcPct val="90000"/>
              </a:lnSpc>
              <a:buNone/>
            </a:pPr>
            <a:r>
              <a:rPr b="0" lang="en-US" sz="5400" spc="-1" strike="noStrike">
                <a:solidFill>
                  <a:srgbClr val="000000"/>
                </a:solidFill>
                <a:latin typeface="Cascadia Mono SemiBold"/>
                <a:ea typeface="Cascadia Mono SemiBold"/>
              </a:rPr>
              <a:t>RISTORANTE </a:t>
            </a:r>
            <a:br>
              <a:rPr sz="5400"/>
            </a:br>
            <a:r>
              <a:rPr b="0" lang="en-US" sz="5400" spc="-1" strike="noStrike">
                <a:solidFill>
                  <a:srgbClr val="000000"/>
                </a:solidFill>
                <a:latin typeface="Cascadia Mono SemiBold"/>
                <a:ea typeface="Cascadia Mono SemiBold"/>
              </a:rPr>
              <a:t>PIZZERIA</a:t>
            </a:r>
            <a:endParaRPr b="0" lang="it-IT" sz="5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7" name="Segnaposto contenuto 11" descr=""/>
          <p:cNvPicPr/>
          <p:nvPr/>
        </p:nvPicPr>
        <p:blipFill>
          <a:blip r:embed="rId1"/>
          <a:stretch/>
        </p:blipFill>
        <p:spPr>
          <a:xfrm>
            <a:off x="0" y="0"/>
            <a:ext cx="3918960" cy="4143240"/>
          </a:xfrm>
          <a:prstGeom prst="rect">
            <a:avLst/>
          </a:prstGeom>
          <a:ln w="0">
            <a:noFill/>
          </a:ln>
        </p:spPr>
      </p:pic>
      <p:sp>
        <p:nvSpPr>
          <p:cNvPr id="148" name="Immagine 15"/>
          <p:cNvSpPr/>
          <p:nvPr/>
        </p:nvSpPr>
        <p:spPr>
          <a:xfrm>
            <a:off x="4115520" y="0"/>
            <a:ext cx="3057840" cy="3596760"/>
          </a:xfrm>
          <a:custGeom>
            <a:avLst/>
            <a:gdLst>
              <a:gd name="textAreaLeft" fmla="*/ 0 w 3057840"/>
              <a:gd name="textAreaRight" fmla="*/ 3058200 w 3057840"/>
              <a:gd name="textAreaTop" fmla="*/ 0 h 3596760"/>
              <a:gd name="textAreaBottom" fmla="*/ 3597120 h 3596760"/>
            </a:gdLst>
            <a:ahLst/>
            <a:rect l="textAreaLeft" t="textAreaTop" r="textAreaRight" b="textAreaBottom"/>
            <a:pathLst>
              <a:path w="3058323" h="3597039">
                <a:moveTo>
                  <a:pt x="15411" y="0"/>
                </a:moveTo>
                <a:lnTo>
                  <a:pt x="3031762" y="0"/>
                </a:lnTo>
                <a:lnTo>
                  <a:pt x="3046461" y="132146"/>
                </a:lnTo>
                <a:cubicBezTo>
                  <a:pt x="3048338" y="180004"/>
                  <a:pt x="3046791" y="227996"/>
                  <a:pt x="3041802" y="275754"/>
                </a:cubicBezTo>
                <a:cubicBezTo>
                  <a:pt x="3027897" y="401800"/>
                  <a:pt x="3049074" y="530780"/>
                  <a:pt x="3008505" y="654529"/>
                </a:cubicBezTo>
                <a:cubicBezTo>
                  <a:pt x="3005571" y="667491"/>
                  <a:pt x="3004614" y="680823"/>
                  <a:pt x="3005698" y="694078"/>
                </a:cubicBezTo>
                <a:cubicBezTo>
                  <a:pt x="3005188" y="761821"/>
                  <a:pt x="3019349" y="827651"/>
                  <a:pt x="3033127" y="893608"/>
                </a:cubicBezTo>
                <a:cubicBezTo>
                  <a:pt x="3048309" y="966327"/>
                  <a:pt x="3067190" y="1038663"/>
                  <a:pt x="3044226" y="1113933"/>
                </a:cubicBezTo>
                <a:cubicBezTo>
                  <a:pt x="3037911" y="1137802"/>
                  <a:pt x="3037911" y="1162909"/>
                  <a:pt x="3044226" y="1186779"/>
                </a:cubicBezTo>
                <a:cubicBezTo>
                  <a:pt x="3050414" y="1219872"/>
                  <a:pt x="3050414" y="1253833"/>
                  <a:pt x="3044226" y="1286927"/>
                </a:cubicBezTo>
                <a:cubicBezTo>
                  <a:pt x="3034913" y="1357732"/>
                  <a:pt x="3025345" y="1428920"/>
                  <a:pt x="3030448" y="1500363"/>
                </a:cubicBezTo>
                <a:cubicBezTo>
                  <a:pt x="3038001" y="1625694"/>
                  <a:pt x="3036164" y="1751408"/>
                  <a:pt x="3024962" y="1876459"/>
                </a:cubicBezTo>
                <a:cubicBezTo>
                  <a:pt x="3020242" y="1937185"/>
                  <a:pt x="3013991" y="1998805"/>
                  <a:pt x="3036572" y="2058128"/>
                </a:cubicBezTo>
                <a:cubicBezTo>
                  <a:pt x="3039761" y="2065719"/>
                  <a:pt x="3039761" y="2074267"/>
                  <a:pt x="3036572" y="2081857"/>
                </a:cubicBezTo>
                <a:cubicBezTo>
                  <a:pt x="2993834" y="2180984"/>
                  <a:pt x="3005826" y="2282153"/>
                  <a:pt x="3027897" y="2382556"/>
                </a:cubicBezTo>
                <a:cubicBezTo>
                  <a:pt x="3059523" y="2516907"/>
                  <a:pt x="3066565" y="2655863"/>
                  <a:pt x="3048691" y="2792715"/>
                </a:cubicBezTo>
                <a:cubicBezTo>
                  <a:pt x="3037337" y="2873471"/>
                  <a:pt x="3023687" y="2954354"/>
                  <a:pt x="3031596" y="3036386"/>
                </a:cubicBezTo>
                <a:cubicBezTo>
                  <a:pt x="3037490" y="3100417"/>
                  <a:pt x="3039736" y="3164741"/>
                  <a:pt x="3038358" y="3229027"/>
                </a:cubicBezTo>
                <a:cubicBezTo>
                  <a:pt x="3036891" y="3311633"/>
                  <a:pt x="3031788" y="3394080"/>
                  <a:pt x="3028535" y="3476606"/>
                </a:cubicBezTo>
                <a:lnTo>
                  <a:pt x="3026145" y="3582089"/>
                </a:lnTo>
                <a:lnTo>
                  <a:pt x="2837742" y="3576169"/>
                </a:lnTo>
                <a:cubicBezTo>
                  <a:pt x="2749601" y="3575123"/>
                  <a:pt x="2661428" y="3575842"/>
                  <a:pt x="2573255" y="3578457"/>
                </a:cubicBezTo>
                <a:cubicBezTo>
                  <a:pt x="2415279" y="3583558"/>
                  <a:pt x="2257302" y="3585390"/>
                  <a:pt x="2099327" y="3578457"/>
                </a:cubicBezTo>
                <a:cubicBezTo>
                  <a:pt x="1926907" y="3570479"/>
                  <a:pt x="1754870" y="3579504"/>
                  <a:pt x="1582958" y="3591536"/>
                </a:cubicBezTo>
                <a:cubicBezTo>
                  <a:pt x="1416747" y="3603177"/>
                  <a:pt x="1250917" y="3594544"/>
                  <a:pt x="1084959" y="3582381"/>
                </a:cubicBezTo>
                <a:cubicBezTo>
                  <a:pt x="910095" y="3569328"/>
                  <a:pt x="734510" y="3570585"/>
                  <a:pt x="559849" y="3586174"/>
                </a:cubicBezTo>
                <a:cubicBezTo>
                  <a:pt x="445325" y="3596376"/>
                  <a:pt x="330549" y="3581074"/>
                  <a:pt x="216532" y="3582119"/>
                </a:cubicBezTo>
                <a:lnTo>
                  <a:pt x="3784" y="3583799"/>
                </a:lnTo>
                <a:lnTo>
                  <a:pt x="23102" y="3304343"/>
                </a:lnTo>
                <a:cubicBezTo>
                  <a:pt x="27378" y="3232352"/>
                  <a:pt x="25445" y="3160183"/>
                  <a:pt x="17316" y="3088458"/>
                </a:cubicBezTo>
                <a:cubicBezTo>
                  <a:pt x="9187" y="3007476"/>
                  <a:pt x="12024" y="2925898"/>
                  <a:pt x="25783" y="2845525"/>
                </a:cubicBezTo>
                <a:cubicBezTo>
                  <a:pt x="43141" y="2750282"/>
                  <a:pt x="35379" y="2655039"/>
                  <a:pt x="29029" y="2559796"/>
                </a:cubicBezTo>
                <a:cubicBezTo>
                  <a:pt x="11671" y="2298322"/>
                  <a:pt x="-9498" y="2036848"/>
                  <a:pt x="4615" y="1774485"/>
                </a:cubicBezTo>
                <a:cubicBezTo>
                  <a:pt x="7578" y="1718482"/>
                  <a:pt x="20561" y="1663876"/>
                  <a:pt x="25925" y="1608255"/>
                </a:cubicBezTo>
                <a:cubicBezTo>
                  <a:pt x="41590" y="1446595"/>
                  <a:pt x="23242" y="1285571"/>
                  <a:pt x="15763" y="1124293"/>
                </a:cubicBezTo>
                <a:cubicBezTo>
                  <a:pt x="5010" y="945807"/>
                  <a:pt x="7183" y="766877"/>
                  <a:pt x="22255" y="588646"/>
                </a:cubicBezTo>
                <a:cubicBezTo>
                  <a:pt x="41165" y="395112"/>
                  <a:pt x="35097" y="201070"/>
                  <a:pt x="19010" y="7282"/>
                </a:cubicBez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sketch line"/>
          <p:cNvSpPr/>
          <p:nvPr/>
        </p:nvSpPr>
        <p:spPr>
          <a:xfrm>
            <a:off x="7546320" y="2424240"/>
            <a:ext cx="3851280" cy="18000"/>
          </a:xfrm>
          <a:custGeom>
            <a:avLst/>
            <a:gdLst>
              <a:gd name="textAreaLeft" fmla="*/ 0 w 3851280"/>
              <a:gd name="textAreaRight" fmla="*/ 3851640 w 3851280"/>
              <a:gd name="textAreaTop" fmla="*/ 0 h 18000"/>
              <a:gd name="textAreaBottom" fmla="*/ 18360 h 18000"/>
            </a:gdLst>
            <a:ahLst/>
            <a:rect l="textAreaLeft" t="textAreaTop" r="textAreaRight" b="textAreaBottom"/>
            <a:pathLst>
              <a:path fill="none" w="3851563" h="18288">
                <a:moveTo>
                  <a:pt x="0" y="0"/>
                </a:moveTo>
                <a:cubicBezTo>
                  <a:pt x="195934" y="10403"/>
                  <a:pt x="550513" y="-3379"/>
                  <a:pt x="718958" y="0"/>
                </a:cubicBezTo>
                <a:cubicBezTo>
                  <a:pt x="887403" y="3379"/>
                  <a:pt x="1238155" y="34184"/>
                  <a:pt x="1437917" y="0"/>
                </a:cubicBezTo>
                <a:cubicBezTo>
                  <a:pt x="1637679" y="-34184"/>
                  <a:pt x="1735575" y="21633"/>
                  <a:pt x="1964297" y="0"/>
                </a:cubicBezTo>
                <a:cubicBezTo>
                  <a:pt x="2193019" y="-21633"/>
                  <a:pt x="2398398" y="-18127"/>
                  <a:pt x="2606224" y="0"/>
                </a:cubicBezTo>
                <a:cubicBezTo>
                  <a:pt x="2814050" y="18127"/>
                  <a:pt x="3010763" y="-3923"/>
                  <a:pt x="3171120" y="0"/>
                </a:cubicBezTo>
                <a:cubicBezTo>
                  <a:pt x="3331477" y="3923"/>
                  <a:pt x="3662318" y="22618"/>
                  <a:pt x="3851563" y="0"/>
                </a:cubicBezTo>
                <a:cubicBezTo>
                  <a:pt x="3851602" y="7328"/>
                  <a:pt x="3852182" y="9982"/>
                  <a:pt x="3851563" y="18288"/>
                </a:cubicBezTo>
                <a:cubicBezTo>
                  <a:pt x="3539697" y="8623"/>
                  <a:pt x="3360357" y="-7186"/>
                  <a:pt x="3209636" y="18288"/>
                </a:cubicBezTo>
                <a:cubicBezTo>
                  <a:pt x="3058915" y="43762"/>
                  <a:pt x="2810322" y="8087"/>
                  <a:pt x="2644740" y="18288"/>
                </a:cubicBezTo>
                <a:cubicBezTo>
                  <a:pt x="2479158" y="28489"/>
                  <a:pt x="2131941" y="44882"/>
                  <a:pt x="2002813" y="18288"/>
                </a:cubicBezTo>
                <a:cubicBezTo>
                  <a:pt x="1873685" y="-8306"/>
                  <a:pt x="1675560" y="30966"/>
                  <a:pt x="1399401" y="18288"/>
                </a:cubicBezTo>
                <a:cubicBezTo>
                  <a:pt x="1123242" y="5610"/>
                  <a:pt x="1065368" y="33824"/>
                  <a:pt x="834505" y="18288"/>
                </a:cubicBezTo>
                <a:cubicBezTo>
                  <a:pt x="603642" y="2752"/>
                  <a:pt x="191505" y="58863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stroke="0" w="3851563" h="18288">
                <a:moveTo>
                  <a:pt x="0" y="0"/>
                </a:moveTo>
                <a:cubicBezTo>
                  <a:pt x="289752" y="13020"/>
                  <a:pt x="480313" y="17689"/>
                  <a:pt x="641927" y="0"/>
                </a:cubicBezTo>
                <a:cubicBezTo>
                  <a:pt x="803541" y="-17689"/>
                  <a:pt x="1025789" y="14289"/>
                  <a:pt x="1322370" y="0"/>
                </a:cubicBezTo>
                <a:cubicBezTo>
                  <a:pt x="1618951" y="-14289"/>
                  <a:pt x="1675364" y="4422"/>
                  <a:pt x="1925782" y="0"/>
                </a:cubicBezTo>
                <a:cubicBezTo>
                  <a:pt x="2176200" y="-4422"/>
                  <a:pt x="2354648" y="21578"/>
                  <a:pt x="2644740" y="0"/>
                </a:cubicBezTo>
                <a:cubicBezTo>
                  <a:pt x="2934832" y="-21578"/>
                  <a:pt x="2992732" y="-4264"/>
                  <a:pt x="3286667" y="0"/>
                </a:cubicBezTo>
                <a:cubicBezTo>
                  <a:pt x="3580602" y="4264"/>
                  <a:pt x="3638704" y="20914"/>
                  <a:pt x="3851563" y="0"/>
                </a:cubicBezTo>
                <a:cubicBezTo>
                  <a:pt x="3851890" y="8595"/>
                  <a:pt x="3851491" y="13110"/>
                  <a:pt x="3851563" y="18288"/>
                </a:cubicBezTo>
                <a:cubicBezTo>
                  <a:pt x="3681588" y="-9641"/>
                  <a:pt x="3414286" y="12858"/>
                  <a:pt x="3209636" y="18288"/>
                </a:cubicBezTo>
                <a:cubicBezTo>
                  <a:pt x="3004986" y="23718"/>
                  <a:pt x="2777102" y="31540"/>
                  <a:pt x="2490677" y="18288"/>
                </a:cubicBezTo>
                <a:cubicBezTo>
                  <a:pt x="2204252" y="5036"/>
                  <a:pt x="2142029" y="45834"/>
                  <a:pt x="1810235" y="18288"/>
                </a:cubicBezTo>
                <a:cubicBezTo>
                  <a:pt x="1478441" y="-9258"/>
                  <a:pt x="1432135" y="21272"/>
                  <a:pt x="1245339" y="18288"/>
                </a:cubicBezTo>
                <a:cubicBezTo>
                  <a:pt x="1058543" y="15304"/>
                  <a:pt x="886298" y="9998"/>
                  <a:pt x="718958" y="18288"/>
                </a:cubicBezTo>
                <a:cubicBezTo>
                  <a:pt x="551618" y="26578"/>
                  <a:pt x="308263" y="-12886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1275">
            <a:solidFill>
              <a:srgbClr val="ed7d3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0" name="Immagine 7"/>
          <p:cNvSpPr/>
          <p:nvPr/>
        </p:nvSpPr>
        <p:spPr>
          <a:xfrm>
            <a:off x="0" y="4328280"/>
            <a:ext cx="3912480" cy="2529360"/>
          </a:xfrm>
          <a:custGeom>
            <a:avLst/>
            <a:gdLst>
              <a:gd name="textAreaLeft" fmla="*/ 0 w 3912480"/>
              <a:gd name="textAreaRight" fmla="*/ 3912840 w 3912480"/>
              <a:gd name="textAreaTop" fmla="*/ 0 h 2529360"/>
              <a:gd name="textAreaBottom" fmla="*/ 2529720 h 2529360"/>
            </a:gdLst>
            <a:ahLst/>
            <a:rect l="textAreaLeft" t="textAreaTop" r="textAreaRight" b="textAreaBottom"/>
            <a:pathLst>
              <a:path w="3912953" h="2529660">
                <a:moveTo>
                  <a:pt x="936025" y="662"/>
                </a:moveTo>
                <a:cubicBezTo>
                  <a:pt x="1035236" y="-744"/>
                  <a:pt x="1134457" y="93"/>
                  <a:pt x="1233691" y="3173"/>
                </a:cubicBezTo>
                <a:cubicBezTo>
                  <a:pt x="1304145" y="5316"/>
                  <a:pt x="1373087" y="24605"/>
                  <a:pt x="1443792" y="29025"/>
                </a:cubicBezTo>
                <a:cubicBezTo>
                  <a:pt x="1628434" y="40276"/>
                  <a:pt x="1812824" y="30901"/>
                  <a:pt x="1996836" y="18310"/>
                </a:cubicBezTo>
                <a:cubicBezTo>
                  <a:pt x="2245239" y="628"/>
                  <a:pt x="2494513" y="2101"/>
                  <a:pt x="2742715" y="22730"/>
                </a:cubicBezTo>
                <a:cubicBezTo>
                  <a:pt x="2962786" y="43947"/>
                  <a:pt x="3184369" y="39942"/>
                  <a:pt x="3403645" y="10808"/>
                </a:cubicBezTo>
                <a:cubicBezTo>
                  <a:pt x="3527916" y="-7007"/>
                  <a:pt x="3653321" y="9067"/>
                  <a:pt x="3778223" y="10808"/>
                </a:cubicBezTo>
                <a:lnTo>
                  <a:pt x="3895044" y="13590"/>
                </a:lnTo>
                <a:lnTo>
                  <a:pt x="3906212" y="275626"/>
                </a:lnTo>
                <a:cubicBezTo>
                  <a:pt x="3913438" y="398465"/>
                  <a:pt x="3909471" y="521632"/>
                  <a:pt x="3894358" y="643899"/>
                </a:cubicBezTo>
                <a:cubicBezTo>
                  <a:pt x="3888995" y="692536"/>
                  <a:pt x="3889982" y="741301"/>
                  <a:pt x="3888995" y="790066"/>
                </a:cubicBezTo>
                <a:cubicBezTo>
                  <a:pt x="3888712" y="799463"/>
                  <a:pt x="3895063" y="810383"/>
                  <a:pt x="3883632" y="818257"/>
                </a:cubicBezTo>
                <a:lnTo>
                  <a:pt x="3883632" y="830956"/>
                </a:lnTo>
                <a:cubicBezTo>
                  <a:pt x="3896192" y="837941"/>
                  <a:pt x="3889701" y="849370"/>
                  <a:pt x="3890688" y="858514"/>
                </a:cubicBezTo>
                <a:cubicBezTo>
                  <a:pt x="3907355" y="1033621"/>
                  <a:pt x="3909867" y="1209579"/>
                  <a:pt x="3898168" y="1385017"/>
                </a:cubicBezTo>
                <a:cubicBezTo>
                  <a:pt x="3889559" y="1546549"/>
                  <a:pt x="3898449" y="1707827"/>
                  <a:pt x="3908893" y="1869233"/>
                </a:cubicBezTo>
                <a:cubicBezTo>
                  <a:pt x="3921312" y="2061116"/>
                  <a:pt x="3901555" y="2252872"/>
                  <a:pt x="3898591" y="2444754"/>
                </a:cubicBezTo>
                <a:cubicBezTo>
                  <a:pt x="3898309" y="2461962"/>
                  <a:pt x="3899367" y="2479201"/>
                  <a:pt x="3900673" y="2496440"/>
                </a:cubicBezTo>
                <a:lnTo>
                  <a:pt x="3902963" y="2529660"/>
                </a:lnTo>
                <a:lnTo>
                  <a:pt x="0" y="2529660"/>
                </a:lnTo>
                <a:lnTo>
                  <a:pt x="0" y="15736"/>
                </a:lnTo>
                <a:lnTo>
                  <a:pt x="938" y="16032"/>
                </a:lnTo>
                <a:cubicBezTo>
                  <a:pt x="213686" y="39741"/>
                  <a:pt x="426055" y="24338"/>
                  <a:pt x="638426" y="11612"/>
                </a:cubicBezTo>
                <a:cubicBezTo>
                  <a:pt x="737616" y="5719"/>
                  <a:pt x="836815" y="2069"/>
                  <a:pt x="936025" y="662"/>
                </a:cubicBez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Immagine 13"/>
          <p:cNvSpPr/>
          <p:nvPr/>
        </p:nvSpPr>
        <p:spPr>
          <a:xfrm>
            <a:off x="4110840" y="3791160"/>
            <a:ext cx="3058560" cy="3066480"/>
          </a:xfrm>
          <a:custGeom>
            <a:avLst/>
            <a:gdLst>
              <a:gd name="textAreaLeft" fmla="*/ 0 w 3058560"/>
              <a:gd name="textAreaRight" fmla="*/ 3058920 w 3058560"/>
              <a:gd name="textAreaTop" fmla="*/ 0 h 3066480"/>
              <a:gd name="textAreaBottom" fmla="*/ 3066840 h 3066480"/>
            </a:gdLst>
            <a:ahLst/>
            <a:rect l="textAreaLeft" t="textAreaTop" r="textAreaRight" b="textAreaBottom"/>
            <a:pathLst>
              <a:path w="3058821" h="3066831">
                <a:moveTo>
                  <a:pt x="2787020" y="1261"/>
                </a:moveTo>
                <a:cubicBezTo>
                  <a:pt x="2839709" y="-518"/>
                  <a:pt x="2892422" y="-414"/>
                  <a:pt x="2945069" y="1571"/>
                </a:cubicBezTo>
                <a:lnTo>
                  <a:pt x="3038769" y="8460"/>
                </a:lnTo>
                <a:lnTo>
                  <a:pt x="3040494" y="37341"/>
                </a:lnTo>
                <a:cubicBezTo>
                  <a:pt x="3041244" y="71882"/>
                  <a:pt x="3039776" y="106360"/>
                  <a:pt x="3033397" y="140806"/>
                </a:cubicBezTo>
                <a:cubicBezTo>
                  <a:pt x="3014006" y="247842"/>
                  <a:pt x="3013240" y="353093"/>
                  <a:pt x="3049089" y="457834"/>
                </a:cubicBezTo>
                <a:cubicBezTo>
                  <a:pt x="3061974" y="495214"/>
                  <a:pt x="3059933" y="536166"/>
                  <a:pt x="3055085" y="576225"/>
                </a:cubicBezTo>
                <a:cubicBezTo>
                  <a:pt x="3043731" y="670377"/>
                  <a:pt x="3028167" y="764784"/>
                  <a:pt x="3035311" y="859828"/>
                </a:cubicBezTo>
                <a:cubicBezTo>
                  <a:pt x="3053554" y="1099545"/>
                  <a:pt x="3026891" y="1339261"/>
                  <a:pt x="3038883" y="1578850"/>
                </a:cubicBezTo>
                <a:cubicBezTo>
                  <a:pt x="3039113" y="1594185"/>
                  <a:pt x="3038526" y="1609507"/>
                  <a:pt x="3037097" y="1624778"/>
                </a:cubicBezTo>
                <a:cubicBezTo>
                  <a:pt x="3032504" y="1713061"/>
                  <a:pt x="3017960" y="1801599"/>
                  <a:pt x="3043476" y="1889499"/>
                </a:cubicBezTo>
                <a:cubicBezTo>
                  <a:pt x="3046015" y="1904618"/>
                  <a:pt x="3045632" y="1920080"/>
                  <a:pt x="3042328" y="1935044"/>
                </a:cubicBezTo>
                <a:cubicBezTo>
                  <a:pt x="3031394" y="2011884"/>
                  <a:pt x="3028524" y="2089667"/>
                  <a:pt x="3033780" y="2167106"/>
                </a:cubicBezTo>
                <a:cubicBezTo>
                  <a:pt x="3048962" y="2335903"/>
                  <a:pt x="3051130" y="2505606"/>
                  <a:pt x="3040286" y="2674734"/>
                </a:cubicBezTo>
                <a:cubicBezTo>
                  <a:pt x="3036459" y="2750260"/>
                  <a:pt x="3031611" y="2825530"/>
                  <a:pt x="3028294" y="2900035"/>
                </a:cubicBezTo>
                <a:cubicBezTo>
                  <a:pt x="3027210" y="2934608"/>
                  <a:pt x="3025392" y="2969245"/>
                  <a:pt x="3026078" y="3003803"/>
                </a:cubicBezTo>
                <a:lnTo>
                  <a:pt x="3033892" y="3066831"/>
                </a:lnTo>
                <a:lnTo>
                  <a:pt x="23851" y="3066831"/>
                </a:lnTo>
                <a:lnTo>
                  <a:pt x="42401" y="2704831"/>
                </a:lnTo>
                <a:cubicBezTo>
                  <a:pt x="45364" y="2461136"/>
                  <a:pt x="53409" y="2216933"/>
                  <a:pt x="28288" y="1974000"/>
                </a:cubicBezTo>
                <a:cubicBezTo>
                  <a:pt x="11213" y="1809420"/>
                  <a:pt x="17986" y="1645602"/>
                  <a:pt x="21091" y="1481150"/>
                </a:cubicBezTo>
                <a:cubicBezTo>
                  <a:pt x="24619" y="1296377"/>
                  <a:pt x="22926" y="1111480"/>
                  <a:pt x="22926" y="926707"/>
                </a:cubicBezTo>
                <a:cubicBezTo>
                  <a:pt x="22643" y="846322"/>
                  <a:pt x="27442" y="766445"/>
                  <a:pt x="35627" y="686441"/>
                </a:cubicBezTo>
                <a:cubicBezTo>
                  <a:pt x="47340" y="570372"/>
                  <a:pt x="33228" y="454937"/>
                  <a:pt x="14458" y="340646"/>
                </a:cubicBezTo>
                <a:cubicBezTo>
                  <a:pt x="3337" y="261010"/>
                  <a:pt x="-1375" y="180751"/>
                  <a:pt x="346" y="100506"/>
                </a:cubicBezTo>
                <a:lnTo>
                  <a:pt x="2424" y="12627"/>
                </a:lnTo>
                <a:lnTo>
                  <a:pt x="3495" y="12901"/>
                </a:lnTo>
                <a:cubicBezTo>
                  <a:pt x="343898" y="-3971"/>
                  <a:pt x="684174" y="17086"/>
                  <a:pt x="1024451" y="18263"/>
                </a:cubicBezTo>
                <a:cubicBezTo>
                  <a:pt x="1134033" y="18655"/>
                  <a:pt x="1243235" y="13685"/>
                  <a:pt x="1352564" y="9238"/>
                </a:cubicBezTo>
                <a:cubicBezTo>
                  <a:pt x="1493565" y="3614"/>
                  <a:pt x="1634312" y="14731"/>
                  <a:pt x="1775060" y="12508"/>
                </a:cubicBezTo>
                <a:cubicBezTo>
                  <a:pt x="2008160" y="8846"/>
                  <a:pt x="2241134" y="19571"/>
                  <a:pt x="2474235" y="12508"/>
                </a:cubicBezTo>
                <a:cubicBezTo>
                  <a:pt x="2578497" y="9238"/>
                  <a:pt x="2682758" y="4268"/>
                  <a:pt x="2787020" y="1261"/>
                </a:cubicBez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7543440" y="2704320"/>
            <a:ext cx="3997440" cy="3488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85840" indent="-228600">
              <a:lnSpc>
                <a:spcPct val="90000"/>
              </a:lnSpc>
              <a:spcBef>
                <a:spcPts val="1001"/>
              </a:spcBef>
              <a:buClr>
                <a:srgbClr val="7f7368"/>
              </a:buClr>
              <a:buFont typeface="Arial"/>
              <a:buChar char="•"/>
            </a:pPr>
            <a:r>
              <a:rPr b="0" lang="it-IT" sz="1600" spc="-1" strike="noStrike">
                <a:solidFill>
                  <a:srgbClr val="7f7368"/>
                </a:solidFill>
                <a:latin typeface="Cascadia Mono SemiLight"/>
                <a:ea typeface="Cascadia Mono SemiLight"/>
              </a:rPr>
              <a:t>Ci stiamo impegnando quotidianamente nella ricerca di fornitori locali in modo che i nostri prodotti siano sempre più a km zero</a:t>
            </a:r>
            <a:endParaRPr b="0" lang="it-IT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28600">
              <a:lnSpc>
                <a:spcPct val="90000"/>
              </a:lnSpc>
              <a:spcBef>
                <a:spcPts val="1001"/>
              </a:spcBef>
              <a:buClr>
                <a:srgbClr val="7f7368"/>
              </a:buClr>
              <a:buFont typeface="Arial"/>
              <a:buChar char="•"/>
            </a:pPr>
            <a:r>
              <a:rPr b="0" lang="it-IT" sz="1600" spc="-1" strike="noStrike">
                <a:solidFill>
                  <a:srgbClr val="7f7368"/>
                </a:solidFill>
                <a:latin typeface="Cascadia Mono SemiLight"/>
                <a:ea typeface="Cascadia Mono SemiLight"/>
              </a:rPr>
              <a:t>Impasto pizza è 100% km zero grani locali ed autoctoni.</a:t>
            </a:r>
            <a:endParaRPr b="0" lang="it-IT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28600">
              <a:lnSpc>
                <a:spcPct val="90000"/>
              </a:lnSpc>
              <a:spcBef>
                <a:spcPts val="1001"/>
              </a:spcBef>
              <a:buClr>
                <a:srgbClr val="7f7368"/>
              </a:buClr>
              <a:buFont typeface="Arial"/>
              <a:buChar char="•"/>
            </a:pPr>
            <a:r>
              <a:rPr b="0" lang="it-IT" sz="1600" spc="-1" strike="noStrike">
                <a:solidFill>
                  <a:srgbClr val="7f7368"/>
                </a:solidFill>
                <a:latin typeface="Cascadia Mono SemiLight"/>
                <a:ea typeface="Cascadia Mono SemiLight"/>
              </a:rPr>
              <a:t>Carni, formaggi, salumi, frutta e verdura da produttori della Versilia</a:t>
            </a:r>
            <a:endParaRPr b="0" lang="it-IT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28600">
              <a:lnSpc>
                <a:spcPct val="90000"/>
              </a:lnSpc>
              <a:spcBef>
                <a:spcPts val="1001"/>
              </a:spcBef>
              <a:buClr>
                <a:srgbClr val="7f7368"/>
              </a:buClr>
              <a:buFont typeface="Arial"/>
              <a:buChar char="•"/>
            </a:pPr>
            <a:r>
              <a:rPr b="0" lang="it-IT" sz="1600" spc="-1" strike="noStrike">
                <a:solidFill>
                  <a:srgbClr val="7f7368"/>
                </a:solidFill>
                <a:latin typeface="Cascadia Mono SemiLight"/>
                <a:ea typeface="Cascadia Mono SemiLight"/>
              </a:rPr>
              <a:t>Pesce da pescherecci di Viareggio</a:t>
            </a:r>
            <a:endParaRPr b="0" lang="it-IT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>
    <p:wipe dir="l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" name="Rectangle 27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27080" y="1302480"/>
            <a:ext cx="5891400" cy="979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5400" spc="-1" strike="noStrike">
                <a:solidFill>
                  <a:srgbClr val="000000"/>
                </a:solidFill>
                <a:latin typeface="Cascadia Mono SemiBold"/>
                <a:ea typeface="Cascadia Mono SemiBold"/>
              </a:rPr>
              <a:t>CAMPUS ESTIVO</a:t>
            </a:r>
            <a:endParaRPr b="0" lang="it-IT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sketchy line"/>
          <p:cNvSpPr/>
          <p:nvPr/>
        </p:nvSpPr>
        <p:spPr>
          <a:xfrm>
            <a:off x="640080" y="2586960"/>
            <a:ext cx="3474360" cy="18000"/>
          </a:xfrm>
          <a:custGeom>
            <a:avLst/>
            <a:gdLst>
              <a:gd name="textAreaLeft" fmla="*/ 0 w 3474360"/>
              <a:gd name="textAreaRight" fmla="*/ 3474720 w 3474360"/>
              <a:gd name="textAreaTop" fmla="*/ 0 h 18000"/>
              <a:gd name="textAreaBottom" fmla="*/ 18360 h 18000"/>
            </a:gdLst>
            <a:ahLst/>
            <a:rect l="textAreaLeft" t="textAreaTop" r="textAreaRight" b="textAreaBottom"/>
            <a:pathLst>
              <a:path fill="none" w="3474720" h="18288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stroke="0" w="3474720" h="18288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4450">
            <a:solidFill>
              <a:srgbClr val="ed7d3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40080" y="2872800"/>
            <a:ext cx="4243320" cy="3320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7" name="Segnaposto contenuto 11" descr="Immagine che contiene testo, Cartoni animati, cartone animato, illustrazione&#10;&#10;Descrizione generata automaticamente"/>
          <p:cNvPicPr/>
          <p:nvPr/>
        </p:nvPicPr>
        <p:blipFill>
          <a:blip r:embed="rId1"/>
          <a:stretch/>
        </p:blipFill>
        <p:spPr>
          <a:xfrm>
            <a:off x="5311800" y="0"/>
            <a:ext cx="6878520" cy="6857640"/>
          </a:xfrm>
          <a:prstGeom prst="rect">
            <a:avLst/>
          </a:prstGeom>
          <a:ln w="0">
            <a:noFill/>
          </a:ln>
        </p:spPr>
      </p:pic>
      <p:sp>
        <p:nvSpPr>
          <p:cNvPr id="158" name="CasellaDiTesto 6"/>
          <p:cNvSpPr/>
          <p:nvPr/>
        </p:nvSpPr>
        <p:spPr>
          <a:xfrm>
            <a:off x="640080" y="3267000"/>
            <a:ext cx="401112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scadia Mono SemiLight"/>
                <a:ea typeface="Cascadia Mono SemiLight"/>
              </a:rPr>
              <a:t>residenti che per motivi di lavoro hanno necessità di organizzare l’estate per i loro figli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scadia Mono SemiLight"/>
                <a:ea typeface="Cascadia Mono SemiLight"/>
              </a:rPr>
              <a:t>Durata minima 1 settimana dunque interessante anche per turisti che vogliono offrire ai propri figli una esperienza aggiuntiva alla spiaggia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wipe dir="l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9" name="Rectangle 27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40080" y="325440"/>
            <a:ext cx="4368240" cy="1956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5400" spc="-1" strike="noStrike">
                <a:solidFill>
                  <a:srgbClr val="000000"/>
                </a:solidFill>
                <a:latin typeface="Cascadia Mono SemiBold"/>
                <a:ea typeface="Cascadia Mono SemiBold"/>
              </a:rPr>
              <a:t>EVENTI</a:t>
            </a:r>
            <a:endParaRPr b="0" lang="it-IT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sketchy line"/>
          <p:cNvSpPr/>
          <p:nvPr/>
        </p:nvSpPr>
        <p:spPr>
          <a:xfrm>
            <a:off x="640080" y="2586960"/>
            <a:ext cx="3474360" cy="18000"/>
          </a:xfrm>
          <a:custGeom>
            <a:avLst/>
            <a:gdLst>
              <a:gd name="textAreaLeft" fmla="*/ 0 w 3474360"/>
              <a:gd name="textAreaRight" fmla="*/ 3474720 w 3474360"/>
              <a:gd name="textAreaTop" fmla="*/ 0 h 18000"/>
              <a:gd name="textAreaBottom" fmla="*/ 18360 h 18000"/>
            </a:gdLst>
            <a:ahLst/>
            <a:rect l="textAreaLeft" t="textAreaTop" r="textAreaRight" b="textAreaBottom"/>
            <a:pathLst>
              <a:path fill="none" w="3474720" h="18288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stroke="0" w="3474720" h="18288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4450">
            <a:solidFill>
              <a:srgbClr val="ed7d3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640080" y="2872800"/>
            <a:ext cx="4243320" cy="3320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t-IT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3" name="Segnaposto contenuto 11" descr=""/>
          <p:cNvPicPr/>
          <p:nvPr/>
        </p:nvPicPr>
        <p:blipFill>
          <a:blip r:embed="rId1"/>
          <a:stretch/>
        </p:blipFill>
        <p:spPr>
          <a:xfrm>
            <a:off x="5311800" y="0"/>
            <a:ext cx="6878520" cy="6857640"/>
          </a:xfrm>
          <a:prstGeom prst="rect">
            <a:avLst/>
          </a:prstGeom>
          <a:ln w="0">
            <a:noFill/>
          </a:ln>
        </p:spPr>
      </p:pic>
      <p:sp>
        <p:nvSpPr>
          <p:cNvPr id="164" name="CasellaDiTesto 6"/>
          <p:cNvSpPr/>
          <p:nvPr/>
        </p:nvSpPr>
        <p:spPr>
          <a:xfrm>
            <a:off x="640080" y="3267000"/>
            <a:ext cx="37886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scadia Mono SemiLight"/>
                <a:ea typeface="Cascadia Mono SemiLight"/>
              </a:rPr>
              <a:t>Circo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scadia Mono SemiLight"/>
                <a:ea typeface="Cascadia Mono SemiLight"/>
              </a:rPr>
              <a:t>Sagre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scadia Mono SemiLight"/>
                <a:ea typeface="Cascadia Mono SemiLight"/>
              </a:rPr>
              <a:t>Fiere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scadia Mono SemiLight"/>
                <a:ea typeface="Cascadia Mono SemiLight"/>
              </a:rPr>
              <a:t>Mercatini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wipe dir="l"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Application>LibreOffice/7.5.2.2$Windows_X86_64 LibreOffice_project/53bb9681a964705cf672590721dbc85eb4d0c3a2</Application>
  <AppVersion>15.0000</AppVersion>
  <Words>242</Words>
  <Paragraphs>33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2024-03-05T18:51:13Z</dcterms:created>
  <dc:creator>Stefano Franchi</dc:creator>
  <dc:description/>
  <dc:language>it-IT</dc:language>
  <cp:lastModifiedBy>Stefano Franchi</cp:lastModifiedBy>
  <dcterms:modified xsi:type="dcterms:W3CDTF">2024-03-18T07:49:18Z</dcterms:modified>
  <cp:revision>2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8</vt:i4>
  </property>
</Properties>
</file>